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328" r:id="rId10"/>
    <p:sldId id="264" r:id="rId11"/>
    <p:sldId id="265" r:id="rId12"/>
    <p:sldId id="326" r:id="rId13"/>
    <p:sldId id="333" r:id="rId14"/>
    <p:sldId id="327" r:id="rId15"/>
    <p:sldId id="329" r:id="rId16"/>
    <p:sldId id="331" r:id="rId17"/>
    <p:sldId id="268" r:id="rId18"/>
    <p:sldId id="340" r:id="rId19"/>
    <p:sldId id="269" r:id="rId20"/>
    <p:sldId id="341" r:id="rId21"/>
    <p:sldId id="334" r:id="rId22"/>
    <p:sldId id="271" r:id="rId23"/>
    <p:sldId id="330" r:id="rId24"/>
    <p:sldId id="273" r:id="rId25"/>
    <p:sldId id="274" r:id="rId26"/>
    <p:sldId id="275" r:id="rId27"/>
    <p:sldId id="342" r:id="rId28"/>
    <p:sldId id="276" r:id="rId29"/>
    <p:sldId id="335" r:id="rId30"/>
    <p:sldId id="278" r:id="rId31"/>
    <p:sldId id="332" r:id="rId32"/>
    <p:sldId id="343" r:id="rId33"/>
    <p:sldId id="281" r:id="rId34"/>
    <p:sldId id="336" r:id="rId35"/>
    <p:sldId id="344" r:id="rId36"/>
    <p:sldId id="282" r:id="rId37"/>
    <p:sldId id="283" r:id="rId38"/>
    <p:sldId id="337" r:id="rId39"/>
    <p:sldId id="284" r:id="rId40"/>
    <p:sldId id="285" r:id="rId41"/>
    <p:sldId id="286" r:id="rId42"/>
    <p:sldId id="287" r:id="rId43"/>
    <p:sldId id="288" r:id="rId44"/>
    <p:sldId id="289" r:id="rId45"/>
    <p:sldId id="290" r:id="rId46"/>
    <p:sldId id="291" r:id="rId47"/>
    <p:sldId id="345"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46" r:id="rId68"/>
    <p:sldId id="347" r:id="rId69"/>
    <p:sldId id="348" r:id="rId70"/>
    <p:sldId id="311" r:id="rId71"/>
    <p:sldId id="338" r:id="rId72"/>
    <p:sldId id="312" r:id="rId73"/>
    <p:sldId id="313" r:id="rId74"/>
    <p:sldId id="314" r:id="rId75"/>
    <p:sldId id="315" r:id="rId76"/>
    <p:sldId id="316" r:id="rId77"/>
    <p:sldId id="317" r:id="rId78"/>
    <p:sldId id="318" r:id="rId79"/>
    <p:sldId id="319" r:id="rId80"/>
    <p:sldId id="320" r:id="rId81"/>
    <p:sldId id="321" r:id="rId82"/>
    <p:sldId id="322" r:id="rId83"/>
    <p:sldId id="339" r:id="rId84"/>
    <p:sldId id="323" r:id="rId85"/>
    <p:sldId id="32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h7oJ8YQOII0drbx9Ml8//zZcIU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6B978F-BB4A-4645-A487-0D20A49803F2}">
  <a:tblStyle styleId="{706B978F-BB4A-4645-A487-0D20A49803F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5" Type="http://customschemas.google.com/relationships/presentationmetadata" Target="metadata"/><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49803363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264980336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754a07bd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3754a07bd7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23754a07bd7_0_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cc8852d3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g2acc8852d3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acc8852d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acc8852d3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2acc8852d31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cc8852d3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cc8852d31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2acc8852d31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acc8852d3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acc8852d31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2acc8852d31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cc8852d3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cc8852d31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acc8852d31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acc8852d3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acc8852d31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2acc8852d31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3d3b46e8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3d3b46e8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3d3b46e8e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cc8852d3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acc8852d31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acc8852d31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acc8852d3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acc8852d3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3d3b46e8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3d3b46e8e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3d3b46e8e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acc8852d31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g2acc8852d3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4" name="Google Shape;52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3d3b46e8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3d3b46e8e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63d3b46e8e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3118ae96f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23118ae96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3118ae96f2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g23118ae96f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3118ae96f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23118ae96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3118ae96f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g23118ae96f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3118ae96f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g23118ae96f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3118ae96f2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g23118ae96f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3118ae96f2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g23118ae96f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3118ae96f2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g23118ae96f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3118ae96f2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g23118ae96f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3118ae96f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23118ae96f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2" name="Google Shape;72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63d3b46e8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63d3b46e8e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63d3b46e8e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56"/>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6"/>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 name="Google Shape;19;p56"/>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58"/>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
        <p:cNvGrpSpPr/>
        <p:nvPr/>
      </p:nvGrpSpPr>
      <p:grpSpPr>
        <a:xfrm>
          <a:off x="0" y="0"/>
          <a:ext cx="0" cy="0"/>
          <a:chOff x="0" y="0"/>
          <a:chExt cx="0" cy="0"/>
        </a:xfrm>
      </p:grpSpPr>
      <p:sp>
        <p:nvSpPr>
          <p:cNvPr id="23" name="Google Shape;23;p6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1"/>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5" name="Google Shape;25;p61"/>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6" name="Google Shape;26;p61"/>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 name="Google Shape;27;p61"/>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 name="Google Shape;28;p61"/>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57"/>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 name="Google Shape;32;p57"/>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7"/>
          <p:cNvSpPr/>
          <p:nvPr/>
        </p:nvSpPr>
        <p:spPr>
          <a:xfrm>
            <a:off x="0" y="666750"/>
            <a:ext cx="9144000" cy="45719"/>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9"/>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9"/>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59"/>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0"/>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60"/>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60"/>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2"/>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p:nvPr/>
        </p:nvSpPr>
        <p:spPr>
          <a:xfrm>
            <a:off x="0" y="4888706"/>
            <a:ext cx="9144000" cy="254794"/>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5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55"/>
          <p:cNvSpPr txBox="1"/>
          <p:nvPr/>
        </p:nvSpPr>
        <p:spPr>
          <a:xfrm>
            <a:off x="381000" y="4888706"/>
            <a:ext cx="7137057"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Calibri"/>
                <a:ea typeface="Calibri"/>
                <a:cs typeface="Calibri"/>
                <a:sym typeface="Calibri"/>
              </a:rPr>
              <a:t>© DataMites®. All Rights Reserved | www.datamites.com                    DATA SCIENCE FOUNDATION</a:t>
            </a:r>
            <a:endParaRPr sz="1200" b="1" i="0" u="none" strike="noStrike" cap="none">
              <a:solidFill>
                <a:schemeClr val="lt1"/>
              </a:solidFill>
              <a:latin typeface="Calibri"/>
              <a:ea typeface="Calibri"/>
              <a:cs typeface="Calibri"/>
              <a:sym typeface="Calibri"/>
            </a:endParaRPr>
          </a:p>
        </p:txBody>
      </p:sp>
      <p:pic>
        <p:nvPicPr>
          <p:cNvPr id="15" name="Google Shape;15;p55" descr="Logo&#10;&#10;Description automatically generated"/>
          <p:cNvPicPr preferRelativeResize="0"/>
          <p:nvPr/>
        </p:nvPicPr>
        <p:blipFill rotWithShape="1">
          <a:blip r:embed="rId9">
            <a:alphaModFix/>
          </a:blip>
          <a:srcRect/>
          <a:stretch/>
        </p:blipFill>
        <p:spPr>
          <a:xfrm>
            <a:off x="7822857" y="4635049"/>
            <a:ext cx="1168743" cy="30247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mites.com/exam/Regist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mckinsey.com/business-functions/mckinsey-analytics/our-insights/the-age-of-analytics-competing-in-a-data-driven-worl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uvu3ghsjgAhWeyosBHR8CBCkQjRx6BAgBEAU&amp;url=https%3A%2F%2Fwww.techgig.com%2Fhackathon%2FAmex-Machine-Learning-Hackathon&amp;psig=AOvVaw0igtqQRVlgy5qEhgFTDbkw&amp;ust=1550674477461991"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hyperlink" Target="https://seeklogo.com/vector-logo/150599/volvo"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T29DAicjgAhXSbisKHZzQBVQQjRx6BAgBEAU&amp;url=https%3A%2F%2Fwww.scrabbl.com%2Fhow-netflix-scaled-its-marketing-game-using-machine-learning&amp;psig=AOvVaw3t9ijo-Xy1QTcrThYsgoDS&amp;ust=1550675221218351"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5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fw5j8icjgAhUVXisKHW-dAX0QjRx6BAgBEAU&amp;url=https%3A%2F%2Fwww.forbes.com%2Fsites%2Fbernardmarr%2F2017%2F09%2F25%2Fthe-amazing-ways-burberry-is-using-artificial-intelligence-and-big-data-to-drive-success%2F&amp;psig=AOvVaw2-UB3NRdJsxrUvZS0mwOWb&amp;ust=1550675318787870"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hyperlink" Target="https://www.google.com/url?sa=i&amp;rct=j&amp;q=&amp;esrc=s&amp;source=images&amp;cd=&amp;cad=rja&amp;uact=8&amp;ved=2ahUKEwi344yKisjgAhVLfisKHVeJCzcQjRx6BAgBEAU&amp;url=https%3A%2F%2F1000logos.net%2Fburberry-logo%2F&amp;psig=AOvVaw29fMZ2BUnIHXbO2OpgE8Nq&amp;ust=1550675375476226" TargetMode="External"/><Relationship Id="rId4" Type="http://schemas.openxmlformats.org/officeDocument/2006/relationships/image" Target="../media/image45.jpg"/></Relationships>
</file>

<file path=ppt/slides/_rels/slide5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gmfbnisjgAhXabn0KHXq5Br0QjRx6BAgBEAU&amp;url=https%3A%2F%2Fwww.zdnet.com%2Farticle%2Fmicrosofts-new-breakthrough-ai-thats-as-good-as-humans-at-listening-on-the-phone%2F&amp;psig=AOvVaw2hoJI_5NIWQLzx5D-pHi4k&amp;ust=1550675569524909"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Dz5TEi8jgAhWJfCsKHVrqDWEQjRx6BAgBEAU&amp;url=https%3A%2F%2Ficons-for-free.com%2Ficon-robot_twitter_icon_35063%2F&amp;psig=AOvVaw2GvOUOI6ecnoi6bdyDXxWZ&amp;ust=1550675760325870"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O6731i8jgAhUObysKHV8PCq0QjRx6BAgBEAU&amp;url=https%3A%2F%2Fthelogicalindian.com%2Fnews%2Ffacebook-artificial-intelligence%2F&amp;psig=AOvVaw335NUV6Cly0XZOt9caU8BM&amp;ust=155067585878987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0i7PljMjgAhVQaCsKHSgvBEQQjRx6BAgBEAU&amp;url=https%3A%2F%2Fpurepng.com%2Fphoto%2F26247%2Fbarbie-logo&amp;psig=AOvVaw3BBRj4XFPuZ2Ahlvf-LB-B&amp;ust=1550676098673476"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 Id="rId9"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44"/>
          <p:cNvSpPr txBox="1">
            <a:spLocks noGrp="1"/>
          </p:cNvSpPr>
          <p:nvPr>
            <p:ph type="ctrTitle"/>
          </p:nvPr>
        </p:nvSpPr>
        <p:spPr>
          <a:xfrm>
            <a:off x="1524000" y="1809751"/>
            <a:ext cx="59436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dirty="0"/>
              <a:t>Course Introduction</a:t>
            </a:r>
            <a:endParaRPr dirty="0"/>
          </a:p>
        </p:txBody>
      </p:sp>
      <p:sp>
        <p:nvSpPr>
          <p:cNvPr id="51" name="Google Shape;51;p44"/>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FFFFFF"/>
                </a:solidFill>
                <a:latin typeface="Calibri"/>
                <a:ea typeface="Calibri"/>
                <a:cs typeface="Calibri"/>
                <a:sym typeface="Calibri"/>
              </a:rPr>
              <a:t>1</a:t>
            </a:fld>
            <a:endParaRPr>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ctrTitle"/>
          </p:nvPr>
        </p:nvSpPr>
        <p:spPr>
          <a:xfrm>
            <a:off x="685800" y="1885950"/>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 Science Introduction</a:t>
            </a:r>
            <a:endParaRPr/>
          </a:p>
        </p:txBody>
      </p:sp>
      <p:sp>
        <p:nvSpPr>
          <p:cNvPr id="126" name="Google Shape;126;p3"/>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p:nvPr/>
        </p:nvSpPr>
        <p:spPr>
          <a:xfrm>
            <a:off x="1025591" y="279000"/>
            <a:ext cx="311816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Demistifying Data Science</a:t>
            </a:r>
            <a:endParaRPr sz="1800" b="0" i="0" u="none" strike="noStrike" cap="none">
              <a:solidFill>
                <a:schemeClr val="lt1"/>
              </a:solidFill>
              <a:latin typeface="Century Gothic"/>
              <a:ea typeface="Century Gothic"/>
              <a:cs typeface="Century Gothic"/>
              <a:sym typeface="Century Gothic"/>
            </a:endParaRPr>
          </a:p>
        </p:txBody>
      </p:sp>
      <p:sp>
        <p:nvSpPr>
          <p:cNvPr id="132" name="Google Shape;132;p4"/>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What is Data Science?</a:t>
            </a:r>
            <a:endParaRPr/>
          </a:p>
        </p:txBody>
      </p:sp>
      <p:sp>
        <p:nvSpPr>
          <p:cNvPr id="133" name="Google Shape;133;p4"/>
          <p:cNvSpPr/>
          <p:nvPr/>
        </p:nvSpPr>
        <p:spPr>
          <a:xfrm>
            <a:off x="228600" y="971550"/>
            <a:ext cx="8757138" cy="255454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Data science is an interdisciplinary field that uses scientific methods, processes, algorithms and systems to extract knowledge and insights from many structured and unstructured data.   (Ref: Wikipedia)</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Data science is the field of study that combines domain expertise, programming skills, and knowledge of mathematics and statistics to extract actionable insights.</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Data Science can be simply stated as  “Insights from Data”</a:t>
            </a:r>
            <a:endParaRPr sz="1400" b="0" i="0" u="none" strike="noStrike" cap="none" dirty="0">
              <a:solidFill>
                <a:srgbClr val="000000"/>
              </a:solidFill>
              <a:latin typeface="Arial"/>
              <a:ea typeface="Arial"/>
              <a:cs typeface="Arial"/>
              <a:sym typeface="Arial"/>
            </a:endParaRPr>
          </a:p>
        </p:txBody>
      </p:sp>
      <p:sp>
        <p:nvSpPr>
          <p:cNvPr id="134" name="Google Shape;134;p4"/>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500"/>
                                        <p:tgtEl>
                                          <p:spTgt spid="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xEl>
                                              <p:pRg st="1" end="1"/>
                                            </p:txEl>
                                          </p:spTgt>
                                        </p:tgtEl>
                                        <p:attrNameLst>
                                          <p:attrName>style.visibility</p:attrName>
                                        </p:attrNameLst>
                                      </p:cBhvr>
                                      <p:to>
                                        <p:strVal val="visible"/>
                                      </p:to>
                                    </p:set>
                                    <p:animEffect transition="in" filter="fade">
                                      <p:cBhvr>
                                        <p:cTn id="12" dur="500"/>
                                        <p:tgtEl>
                                          <p:spTgt spid="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xEl>
                                              <p:pRg st="2" end="2"/>
                                            </p:txEl>
                                          </p:spTgt>
                                        </p:tgtEl>
                                        <p:attrNameLst>
                                          <p:attrName>style.visibility</p:attrName>
                                        </p:attrNameLst>
                                      </p:cBhvr>
                                      <p:to>
                                        <p:strVal val="visible"/>
                                      </p:to>
                                    </p:set>
                                    <p:animEffect transition="in" filter="fade">
                                      <p:cBhvr>
                                        <p:cTn id="17" dur="500"/>
                                        <p:tgtEl>
                                          <p:spTgt spid="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A032-5A37-4939-9ACF-0E3FAD9BCBD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A3C1EA1-F48B-41F4-AC06-B7AE7729BEB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AE0F330-DB63-4045-8E5F-DF32A96D1D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4DA44A50-0FA1-4AB9-A827-BCCE628A7492}"/>
              </a:ext>
            </a:extLst>
          </p:cNvPr>
          <p:cNvPicPr>
            <a:picLocks noChangeAspect="1"/>
          </p:cNvPicPr>
          <p:nvPr/>
        </p:nvPicPr>
        <p:blipFill>
          <a:blip r:embed="rId2"/>
          <a:stretch>
            <a:fillRect/>
          </a:stretch>
        </p:blipFill>
        <p:spPr>
          <a:xfrm>
            <a:off x="0" y="0"/>
            <a:ext cx="9144000" cy="4906119"/>
          </a:xfrm>
          <a:prstGeom prst="rect">
            <a:avLst/>
          </a:prstGeom>
        </p:spPr>
      </p:pic>
      <p:sp>
        <p:nvSpPr>
          <p:cNvPr id="6" name="Rectangle 5">
            <a:extLst>
              <a:ext uri="{FF2B5EF4-FFF2-40B4-BE49-F238E27FC236}">
                <a16:creationId xmlns:a16="http://schemas.microsoft.com/office/drawing/2014/main" id="{6C033876-BED3-4C34-8B13-47F7D638F95D}"/>
              </a:ext>
            </a:extLst>
          </p:cNvPr>
          <p:cNvSpPr/>
          <p:nvPr/>
        </p:nvSpPr>
        <p:spPr>
          <a:xfrm>
            <a:off x="1014412" y="3260259"/>
            <a:ext cx="2764631" cy="307777"/>
          </a:xfrm>
          <a:prstGeom prst="rect">
            <a:avLst/>
          </a:prstGeom>
        </p:spPr>
        <p:txBody>
          <a:bodyPr wrap="square">
            <a:spAutoFit/>
          </a:bodyPr>
          <a:lstStyle/>
          <a:p>
            <a:r>
              <a:rPr lang="en-US" dirty="0"/>
              <a:t>International Business Machines</a:t>
            </a:r>
            <a:endParaRPr lang="en-IN" dirty="0"/>
          </a:p>
        </p:txBody>
      </p:sp>
    </p:spTree>
    <p:extLst>
      <p:ext uri="{BB962C8B-B14F-4D97-AF65-F5344CB8AC3E}">
        <p14:creationId xmlns:p14="http://schemas.microsoft.com/office/powerpoint/2010/main" val="429102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40A9-8C84-4661-B6F2-45517A02C1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DAF2B6-2FAF-4918-B07B-AFCB2495D42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2B89987-5A25-4245-9B2C-C8CFCD64C93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1714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22F8-1260-49C4-9F92-C9C35C9B8AB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80EE90-660A-497D-8750-F6316EDB41F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DD0EAB0-F1FB-4DFE-AEA5-D37EC768D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63B75EE4-1B47-4278-B8A2-A92FE43645FE}"/>
              </a:ext>
            </a:extLst>
          </p:cNvPr>
          <p:cNvPicPr>
            <a:picLocks noChangeAspect="1"/>
          </p:cNvPicPr>
          <p:nvPr/>
        </p:nvPicPr>
        <p:blipFill>
          <a:blip r:embed="rId2"/>
          <a:stretch>
            <a:fillRect/>
          </a:stretch>
        </p:blipFill>
        <p:spPr>
          <a:xfrm>
            <a:off x="0" y="101390"/>
            <a:ext cx="9144000" cy="4871850"/>
          </a:xfrm>
          <a:prstGeom prst="rect">
            <a:avLst/>
          </a:prstGeom>
        </p:spPr>
      </p:pic>
    </p:spTree>
    <p:extLst>
      <p:ext uri="{BB962C8B-B14F-4D97-AF65-F5344CB8AC3E}">
        <p14:creationId xmlns:p14="http://schemas.microsoft.com/office/powerpoint/2010/main" val="284618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AA55-FFD0-4FF3-8BCD-7F9075F2C8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EE068E-2FD3-4348-A538-D3756355E04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119A046-B123-4FD4-BA22-48808D77691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7228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995B-AD8A-44F3-BFC4-CDCAE9483063}"/>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Big Data vs Data Science</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C612DC3-12BB-4104-941E-7D98E54F3B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libri" panose="020F0502020204030204" pitchFamily="34" charset="0"/>
                <a:ea typeface="Calibri" panose="020F0502020204030204" pitchFamily="34" charset="0"/>
                <a:cs typeface="Calibri" panose="020F0502020204030204" pitchFamily="34" charset="0"/>
              </a:rPr>
              <a:t>16</a:t>
            </a:fld>
            <a:endParaRPr lang="en-US">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5" name="Table 34">
            <a:extLst>
              <a:ext uri="{FF2B5EF4-FFF2-40B4-BE49-F238E27FC236}">
                <a16:creationId xmlns:a16="http://schemas.microsoft.com/office/drawing/2014/main" id="{5331829C-5C62-4895-8436-BB3B3D2E28D8}"/>
              </a:ext>
            </a:extLst>
          </p:cNvPr>
          <p:cNvGraphicFramePr>
            <a:graphicFrameLocks noGrp="1"/>
          </p:cNvGraphicFramePr>
          <p:nvPr/>
        </p:nvGraphicFramePr>
        <p:xfrm>
          <a:off x="228600" y="729219"/>
          <a:ext cx="8229600" cy="731520"/>
        </p:xfrm>
        <a:graphic>
          <a:graphicData uri="http://schemas.openxmlformats.org/drawingml/2006/table">
            <a:tbl>
              <a:tblPr/>
              <a:tblGrid>
                <a:gridCol w="2743200">
                  <a:extLst>
                    <a:ext uri="{9D8B030D-6E8A-4147-A177-3AD203B41FA5}">
                      <a16:colId xmlns:a16="http://schemas.microsoft.com/office/drawing/2014/main" val="1540556354"/>
                    </a:ext>
                  </a:extLst>
                </a:gridCol>
                <a:gridCol w="2743200">
                  <a:extLst>
                    <a:ext uri="{9D8B030D-6E8A-4147-A177-3AD203B41FA5}">
                      <a16:colId xmlns:a16="http://schemas.microsoft.com/office/drawing/2014/main" val="2063727673"/>
                    </a:ext>
                  </a:extLst>
                </a:gridCol>
                <a:gridCol w="2743200">
                  <a:extLst>
                    <a:ext uri="{9D8B030D-6E8A-4147-A177-3AD203B41FA5}">
                      <a16:colId xmlns:a16="http://schemas.microsoft.com/office/drawing/2014/main" val="3631981374"/>
                    </a:ext>
                  </a:extLst>
                </a:gridCol>
              </a:tblGrid>
              <a:tr h="0">
                <a:tc>
                  <a:txBody>
                    <a:bodyPr/>
                    <a:lstStyle/>
                    <a:p>
                      <a:r>
                        <a:rPr lang="en-IN" b="1" dirty="0"/>
                        <a:t>Definition</a:t>
                      </a:r>
                      <a:endParaRPr lang="en-IN" dirty="0"/>
                    </a:p>
                  </a:txBody>
                  <a:tcPr anchor="ctr">
                    <a:lnL>
                      <a:noFill/>
                    </a:lnL>
                    <a:lnR>
                      <a:noFill/>
                    </a:lnR>
                    <a:lnT>
                      <a:noFill/>
                    </a:lnT>
                    <a:lnB>
                      <a:noFill/>
                    </a:lnB>
                  </a:tcPr>
                </a:tc>
                <a:tc>
                  <a:txBody>
                    <a:bodyPr/>
                    <a:lstStyle/>
                    <a:p>
                      <a:r>
                        <a:rPr lang="en-US"/>
                        <a:t>Deals with storing, processing, and managing massive amounts of data.</a:t>
                      </a:r>
                    </a:p>
                  </a:txBody>
                  <a:tcPr anchor="ctr">
                    <a:lnL>
                      <a:noFill/>
                    </a:lnL>
                    <a:lnR>
                      <a:noFill/>
                    </a:lnR>
                    <a:lnT>
                      <a:noFill/>
                    </a:lnT>
                    <a:lnB>
                      <a:noFill/>
                    </a:lnB>
                  </a:tcPr>
                </a:tc>
                <a:tc>
                  <a:txBody>
                    <a:bodyPr/>
                    <a:lstStyle/>
                    <a:p>
                      <a:r>
                        <a:rPr lang="en-US" dirty="0"/>
                        <a:t>Extracts insights from data using statistical, analytical, and AI techniques.</a:t>
                      </a:r>
                    </a:p>
                  </a:txBody>
                  <a:tcPr anchor="ctr">
                    <a:lnL>
                      <a:noFill/>
                    </a:lnL>
                    <a:lnR>
                      <a:noFill/>
                    </a:lnR>
                    <a:lnT>
                      <a:noFill/>
                    </a:lnT>
                    <a:lnB>
                      <a:noFill/>
                    </a:lnB>
                  </a:tcPr>
                </a:tc>
                <a:extLst>
                  <a:ext uri="{0D108BD9-81ED-4DB2-BD59-A6C34878D82A}">
                    <a16:rowId xmlns:a16="http://schemas.microsoft.com/office/drawing/2014/main" val="3333006609"/>
                  </a:ext>
                </a:extLst>
              </a:tr>
            </a:tbl>
          </a:graphicData>
        </a:graphic>
      </p:graphicFrame>
      <p:graphicFrame>
        <p:nvGraphicFramePr>
          <p:cNvPr id="36" name="Table 35">
            <a:extLst>
              <a:ext uri="{FF2B5EF4-FFF2-40B4-BE49-F238E27FC236}">
                <a16:creationId xmlns:a16="http://schemas.microsoft.com/office/drawing/2014/main" id="{CC495B7C-3442-4B3B-AB11-364ADC5D3F1E}"/>
              </a:ext>
            </a:extLst>
          </p:cNvPr>
          <p:cNvGraphicFramePr>
            <a:graphicFrameLocks noGrp="1"/>
          </p:cNvGraphicFramePr>
          <p:nvPr/>
        </p:nvGraphicFramePr>
        <p:xfrm>
          <a:off x="228600" y="1945005"/>
          <a:ext cx="8229600" cy="518160"/>
        </p:xfrm>
        <a:graphic>
          <a:graphicData uri="http://schemas.openxmlformats.org/drawingml/2006/table">
            <a:tbl>
              <a:tblPr/>
              <a:tblGrid>
                <a:gridCol w="2743200">
                  <a:extLst>
                    <a:ext uri="{9D8B030D-6E8A-4147-A177-3AD203B41FA5}">
                      <a16:colId xmlns:a16="http://schemas.microsoft.com/office/drawing/2014/main" val="2395599179"/>
                    </a:ext>
                  </a:extLst>
                </a:gridCol>
                <a:gridCol w="2743200">
                  <a:extLst>
                    <a:ext uri="{9D8B030D-6E8A-4147-A177-3AD203B41FA5}">
                      <a16:colId xmlns:a16="http://schemas.microsoft.com/office/drawing/2014/main" val="1917299851"/>
                    </a:ext>
                  </a:extLst>
                </a:gridCol>
                <a:gridCol w="2743200">
                  <a:extLst>
                    <a:ext uri="{9D8B030D-6E8A-4147-A177-3AD203B41FA5}">
                      <a16:colId xmlns:a16="http://schemas.microsoft.com/office/drawing/2014/main" val="1323621629"/>
                    </a:ext>
                  </a:extLst>
                </a:gridCol>
              </a:tblGrid>
              <a:tr h="0">
                <a:tc>
                  <a:txBody>
                    <a:bodyPr/>
                    <a:lstStyle/>
                    <a:p>
                      <a:r>
                        <a:rPr lang="en-IN" b="1"/>
                        <a:t>Focus</a:t>
                      </a:r>
                      <a:endParaRPr lang="en-IN"/>
                    </a:p>
                  </a:txBody>
                  <a:tcPr anchor="ctr">
                    <a:lnL>
                      <a:noFill/>
                    </a:lnL>
                    <a:lnR>
                      <a:noFill/>
                    </a:lnR>
                    <a:lnT>
                      <a:noFill/>
                    </a:lnT>
                    <a:lnB>
                      <a:noFill/>
                    </a:lnB>
                  </a:tcPr>
                </a:tc>
                <a:tc>
                  <a:txBody>
                    <a:bodyPr/>
                    <a:lstStyle/>
                    <a:p>
                      <a:r>
                        <a:rPr lang="en-US"/>
                        <a:t>Handling large-scale structured &amp; unstructured data.</a:t>
                      </a:r>
                    </a:p>
                  </a:txBody>
                  <a:tcPr anchor="ctr">
                    <a:lnL>
                      <a:noFill/>
                    </a:lnL>
                    <a:lnR>
                      <a:noFill/>
                    </a:lnR>
                    <a:lnT>
                      <a:noFill/>
                    </a:lnT>
                    <a:lnB>
                      <a:noFill/>
                    </a:lnB>
                  </a:tcPr>
                </a:tc>
                <a:tc>
                  <a:txBody>
                    <a:bodyPr/>
                    <a:lstStyle/>
                    <a:p>
                      <a:r>
                        <a:rPr lang="en-US" dirty="0"/>
                        <a:t>Using data to make predictions, decisions, and insights.</a:t>
                      </a:r>
                    </a:p>
                  </a:txBody>
                  <a:tcPr anchor="ctr">
                    <a:lnL>
                      <a:noFill/>
                    </a:lnL>
                    <a:lnR>
                      <a:noFill/>
                    </a:lnR>
                    <a:lnT>
                      <a:noFill/>
                    </a:lnT>
                    <a:lnB>
                      <a:noFill/>
                    </a:lnB>
                  </a:tcPr>
                </a:tc>
                <a:extLst>
                  <a:ext uri="{0D108BD9-81ED-4DB2-BD59-A6C34878D82A}">
                    <a16:rowId xmlns:a16="http://schemas.microsoft.com/office/drawing/2014/main" val="3460435031"/>
                  </a:ext>
                </a:extLst>
              </a:tr>
            </a:tbl>
          </a:graphicData>
        </a:graphic>
      </p:graphicFrame>
      <p:graphicFrame>
        <p:nvGraphicFramePr>
          <p:cNvPr id="37" name="Table 36">
            <a:extLst>
              <a:ext uri="{FF2B5EF4-FFF2-40B4-BE49-F238E27FC236}">
                <a16:creationId xmlns:a16="http://schemas.microsoft.com/office/drawing/2014/main" id="{3AA10894-270C-4347-B422-C1F91C387D08}"/>
              </a:ext>
            </a:extLst>
          </p:cNvPr>
          <p:cNvGraphicFramePr>
            <a:graphicFrameLocks noGrp="1"/>
          </p:cNvGraphicFramePr>
          <p:nvPr/>
        </p:nvGraphicFramePr>
        <p:xfrm>
          <a:off x="228600" y="1421091"/>
          <a:ext cx="8229600" cy="518160"/>
        </p:xfrm>
        <a:graphic>
          <a:graphicData uri="http://schemas.openxmlformats.org/drawingml/2006/table">
            <a:tbl>
              <a:tblPr/>
              <a:tblGrid>
                <a:gridCol w="2743200">
                  <a:extLst>
                    <a:ext uri="{9D8B030D-6E8A-4147-A177-3AD203B41FA5}">
                      <a16:colId xmlns:a16="http://schemas.microsoft.com/office/drawing/2014/main" val="3996235476"/>
                    </a:ext>
                  </a:extLst>
                </a:gridCol>
                <a:gridCol w="2743200">
                  <a:extLst>
                    <a:ext uri="{9D8B030D-6E8A-4147-A177-3AD203B41FA5}">
                      <a16:colId xmlns:a16="http://schemas.microsoft.com/office/drawing/2014/main" val="595624737"/>
                    </a:ext>
                  </a:extLst>
                </a:gridCol>
                <a:gridCol w="2743200">
                  <a:extLst>
                    <a:ext uri="{9D8B030D-6E8A-4147-A177-3AD203B41FA5}">
                      <a16:colId xmlns:a16="http://schemas.microsoft.com/office/drawing/2014/main" val="1447059202"/>
                    </a:ext>
                  </a:extLst>
                </a:gridCol>
              </a:tblGrid>
              <a:tr h="0">
                <a:tc>
                  <a:txBody>
                    <a:bodyPr/>
                    <a:lstStyle/>
                    <a:p>
                      <a:r>
                        <a:rPr lang="en-IN" b="1" dirty="0"/>
                        <a:t>Technologies Used</a:t>
                      </a:r>
                      <a:endParaRPr lang="en-IN" dirty="0"/>
                    </a:p>
                  </a:txBody>
                  <a:tcPr anchor="ctr">
                    <a:lnL>
                      <a:noFill/>
                    </a:lnL>
                    <a:lnR>
                      <a:noFill/>
                    </a:lnR>
                    <a:lnT>
                      <a:noFill/>
                    </a:lnT>
                    <a:lnB>
                      <a:noFill/>
                    </a:lnB>
                  </a:tcPr>
                </a:tc>
                <a:tc>
                  <a:txBody>
                    <a:bodyPr/>
                    <a:lstStyle/>
                    <a:p>
                      <a:r>
                        <a:rPr lang="en-IN"/>
                        <a:t>Hadoop, Spark, Hive, NoSQL, HDFS.</a:t>
                      </a:r>
                    </a:p>
                  </a:txBody>
                  <a:tcPr anchor="ctr">
                    <a:lnL>
                      <a:noFill/>
                    </a:lnL>
                    <a:lnR>
                      <a:noFill/>
                    </a:lnR>
                    <a:lnT>
                      <a:noFill/>
                    </a:lnT>
                    <a:lnB>
                      <a:noFill/>
                    </a:lnB>
                  </a:tcPr>
                </a:tc>
                <a:tc>
                  <a:txBody>
                    <a:bodyPr/>
                    <a:lstStyle/>
                    <a:p>
                      <a:r>
                        <a:rPr lang="en-US" dirty="0"/>
                        <a:t>Python, R, SQL, Machine Learning, AI.</a:t>
                      </a:r>
                    </a:p>
                  </a:txBody>
                  <a:tcPr anchor="ctr">
                    <a:lnL>
                      <a:noFill/>
                    </a:lnL>
                    <a:lnR>
                      <a:noFill/>
                    </a:lnR>
                    <a:lnT>
                      <a:noFill/>
                    </a:lnT>
                    <a:lnB>
                      <a:noFill/>
                    </a:lnB>
                  </a:tcPr>
                </a:tc>
                <a:extLst>
                  <a:ext uri="{0D108BD9-81ED-4DB2-BD59-A6C34878D82A}">
                    <a16:rowId xmlns:a16="http://schemas.microsoft.com/office/drawing/2014/main" val="3150478306"/>
                  </a:ext>
                </a:extLst>
              </a:tr>
            </a:tbl>
          </a:graphicData>
        </a:graphic>
      </p:graphicFrame>
      <p:graphicFrame>
        <p:nvGraphicFramePr>
          <p:cNvPr id="38" name="Table 37">
            <a:extLst>
              <a:ext uri="{FF2B5EF4-FFF2-40B4-BE49-F238E27FC236}">
                <a16:creationId xmlns:a16="http://schemas.microsoft.com/office/drawing/2014/main" id="{1FAD9837-9EB5-41B6-A4BC-357A2B7C854B}"/>
              </a:ext>
            </a:extLst>
          </p:cNvPr>
          <p:cNvGraphicFramePr>
            <a:graphicFrameLocks noGrp="1"/>
          </p:cNvGraphicFramePr>
          <p:nvPr>
            <p:extLst>
              <p:ext uri="{D42A27DB-BD31-4B8C-83A1-F6EECF244321}">
                <p14:modId xmlns:p14="http://schemas.microsoft.com/office/powerpoint/2010/main" val="950188072"/>
              </p:ext>
            </p:extLst>
          </p:nvPr>
        </p:nvGraphicFramePr>
        <p:xfrm>
          <a:off x="228600" y="2597229"/>
          <a:ext cx="8243888" cy="731520"/>
        </p:xfrm>
        <a:graphic>
          <a:graphicData uri="http://schemas.openxmlformats.org/drawingml/2006/table">
            <a:tbl>
              <a:tblPr/>
              <a:tblGrid>
                <a:gridCol w="2757488">
                  <a:extLst>
                    <a:ext uri="{9D8B030D-6E8A-4147-A177-3AD203B41FA5}">
                      <a16:colId xmlns:a16="http://schemas.microsoft.com/office/drawing/2014/main" val="1713960071"/>
                    </a:ext>
                  </a:extLst>
                </a:gridCol>
                <a:gridCol w="2743200">
                  <a:extLst>
                    <a:ext uri="{9D8B030D-6E8A-4147-A177-3AD203B41FA5}">
                      <a16:colId xmlns:a16="http://schemas.microsoft.com/office/drawing/2014/main" val="2330260228"/>
                    </a:ext>
                  </a:extLst>
                </a:gridCol>
                <a:gridCol w="2743200">
                  <a:extLst>
                    <a:ext uri="{9D8B030D-6E8A-4147-A177-3AD203B41FA5}">
                      <a16:colId xmlns:a16="http://schemas.microsoft.com/office/drawing/2014/main" val="3427127173"/>
                    </a:ext>
                  </a:extLst>
                </a:gridCol>
              </a:tblGrid>
              <a:tr h="0">
                <a:tc>
                  <a:txBody>
                    <a:bodyPr/>
                    <a:lstStyle/>
                    <a:p>
                      <a:r>
                        <a:rPr lang="en-IN" b="1" dirty="0"/>
                        <a:t>Processes</a:t>
                      </a:r>
                      <a:endParaRPr lang="en-IN" dirty="0"/>
                    </a:p>
                  </a:txBody>
                  <a:tcPr anchor="ctr">
                    <a:lnL>
                      <a:noFill/>
                    </a:lnL>
                    <a:lnR>
                      <a:noFill/>
                    </a:lnR>
                    <a:lnT>
                      <a:noFill/>
                    </a:lnT>
                    <a:lnB>
                      <a:noFill/>
                    </a:lnB>
                  </a:tcPr>
                </a:tc>
                <a:tc>
                  <a:txBody>
                    <a:bodyPr/>
                    <a:lstStyle/>
                    <a:p>
                      <a:r>
                        <a:rPr lang="en-US" dirty="0"/>
                        <a:t>Data collection, storage, and distributed computing.</a:t>
                      </a:r>
                    </a:p>
                  </a:txBody>
                  <a:tcPr anchor="ctr">
                    <a:lnL>
                      <a:noFill/>
                    </a:lnL>
                    <a:lnR>
                      <a:noFill/>
                    </a:lnR>
                    <a:lnT>
                      <a:noFill/>
                    </a:lnT>
                    <a:lnB>
                      <a:noFill/>
                    </a:lnB>
                  </a:tcPr>
                </a:tc>
                <a:tc>
                  <a:txBody>
                    <a:bodyPr/>
                    <a:lstStyle/>
                    <a:p>
                      <a:r>
                        <a:rPr lang="en-US" dirty="0"/>
                        <a:t>Data cleaning, visualization, modeling, and predictive analysis.</a:t>
                      </a:r>
                    </a:p>
                  </a:txBody>
                  <a:tcPr anchor="ctr">
                    <a:lnL>
                      <a:noFill/>
                    </a:lnL>
                    <a:lnR>
                      <a:noFill/>
                    </a:lnR>
                    <a:lnT>
                      <a:noFill/>
                    </a:lnT>
                    <a:lnB>
                      <a:noFill/>
                    </a:lnB>
                  </a:tcPr>
                </a:tc>
                <a:extLst>
                  <a:ext uri="{0D108BD9-81ED-4DB2-BD59-A6C34878D82A}">
                    <a16:rowId xmlns:a16="http://schemas.microsoft.com/office/drawing/2014/main" val="716157814"/>
                  </a:ext>
                </a:extLst>
              </a:tr>
            </a:tbl>
          </a:graphicData>
        </a:graphic>
      </p:graphicFrame>
      <p:graphicFrame>
        <p:nvGraphicFramePr>
          <p:cNvPr id="39" name="Table 38">
            <a:extLst>
              <a:ext uri="{FF2B5EF4-FFF2-40B4-BE49-F238E27FC236}">
                <a16:creationId xmlns:a16="http://schemas.microsoft.com/office/drawing/2014/main" id="{B228AC4A-F73C-4026-8BCB-555A3D8F418D}"/>
              </a:ext>
            </a:extLst>
          </p:cNvPr>
          <p:cNvGraphicFramePr>
            <a:graphicFrameLocks noGrp="1"/>
          </p:cNvGraphicFramePr>
          <p:nvPr/>
        </p:nvGraphicFramePr>
        <p:xfrm>
          <a:off x="228600" y="3419476"/>
          <a:ext cx="8229600" cy="518160"/>
        </p:xfrm>
        <a:graphic>
          <a:graphicData uri="http://schemas.openxmlformats.org/drawingml/2006/table">
            <a:tbl>
              <a:tblPr/>
              <a:tblGrid>
                <a:gridCol w="2743200">
                  <a:extLst>
                    <a:ext uri="{9D8B030D-6E8A-4147-A177-3AD203B41FA5}">
                      <a16:colId xmlns:a16="http://schemas.microsoft.com/office/drawing/2014/main" val="2697745704"/>
                    </a:ext>
                  </a:extLst>
                </a:gridCol>
                <a:gridCol w="2743200">
                  <a:extLst>
                    <a:ext uri="{9D8B030D-6E8A-4147-A177-3AD203B41FA5}">
                      <a16:colId xmlns:a16="http://schemas.microsoft.com/office/drawing/2014/main" val="3738727906"/>
                    </a:ext>
                  </a:extLst>
                </a:gridCol>
                <a:gridCol w="2743200">
                  <a:extLst>
                    <a:ext uri="{9D8B030D-6E8A-4147-A177-3AD203B41FA5}">
                      <a16:colId xmlns:a16="http://schemas.microsoft.com/office/drawing/2014/main" val="71077025"/>
                    </a:ext>
                  </a:extLst>
                </a:gridCol>
              </a:tblGrid>
              <a:tr h="0">
                <a:tc>
                  <a:txBody>
                    <a:bodyPr/>
                    <a:lstStyle/>
                    <a:p>
                      <a:r>
                        <a:rPr lang="en-IN" b="1" dirty="0"/>
                        <a:t>Outcome</a:t>
                      </a:r>
                      <a:endParaRPr lang="en-IN" dirty="0"/>
                    </a:p>
                  </a:txBody>
                  <a:tcPr anchor="ctr">
                    <a:lnL>
                      <a:noFill/>
                    </a:lnL>
                    <a:lnR>
                      <a:noFill/>
                    </a:lnR>
                    <a:lnT>
                      <a:noFill/>
                    </a:lnT>
                    <a:lnB>
                      <a:noFill/>
                    </a:lnB>
                  </a:tcPr>
                </a:tc>
                <a:tc>
                  <a:txBody>
                    <a:bodyPr/>
                    <a:lstStyle/>
                    <a:p>
                      <a:r>
                        <a:rPr lang="en-US"/>
                        <a:t>Efficient data management and accessibility.</a:t>
                      </a:r>
                    </a:p>
                  </a:txBody>
                  <a:tcPr anchor="ctr">
                    <a:lnL>
                      <a:noFill/>
                    </a:lnL>
                    <a:lnR>
                      <a:noFill/>
                    </a:lnR>
                    <a:lnT>
                      <a:noFill/>
                    </a:lnT>
                    <a:lnB>
                      <a:noFill/>
                    </a:lnB>
                  </a:tcPr>
                </a:tc>
                <a:tc>
                  <a:txBody>
                    <a:bodyPr/>
                    <a:lstStyle/>
                    <a:p>
                      <a:r>
                        <a:rPr lang="en-US" dirty="0"/>
                        <a:t>Solving business problems using data-driven insights.</a:t>
                      </a:r>
                    </a:p>
                  </a:txBody>
                  <a:tcPr anchor="ctr">
                    <a:lnL>
                      <a:noFill/>
                    </a:lnL>
                    <a:lnR>
                      <a:noFill/>
                    </a:lnR>
                    <a:lnT>
                      <a:noFill/>
                    </a:lnT>
                    <a:lnB>
                      <a:noFill/>
                    </a:lnB>
                  </a:tcPr>
                </a:tc>
                <a:extLst>
                  <a:ext uri="{0D108BD9-81ED-4DB2-BD59-A6C34878D82A}">
                    <a16:rowId xmlns:a16="http://schemas.microsoft.com/office/drawing/2014/main" val="2845954838"/>
                  </a:ext>
                </a:extLst>
              </a:tr>
            </a:tbl>
          </a:graphicData>
        </a:graphic>
      </p:graphicFrame>
      <p:graphicFrame>
        <p:nvGraphicFramePr>
          <p:cNvPr id="40" name="Table 39">
            <a:extLst>
              <a:ext uri="{FF2B5EF4-FFF2-40B4-BE49-F238E27FC236}">
                <a16:creationId xmlns:a16="http://schemas.microsoft.com/office/drawing/2014/main" id="{798CF940-1250-466B-AFFB-47E443871939}"/>
              </a:ext>
            </a:extLst>
          </p:cNvPr>
          <p:cNvGraphicFramePr>
            <a:graphicFrameLocks noGrp="1"/>
          </p:cNvGraphicFramePr>
          <p:nvPr/>
        </p:nvGraphicFramePr>
        <p:xfrm>
          <a:off x="228600" y="3985022"/>
          <a:ext cx="8229600" cy="731520"/>
        </p:xfrm>
        <a:graphic>
          <a:graphicData uri="http://schemas.openxmlformats.org/drawingml/2006/table">
            <a:tbl>
              <a:tblPr/>
              <a:tblGrid>
                <a:gridCol w="2743200">
                  <a:extLst>
                    <a:ext uri="{9D8B030D-6E8A-4147-A177-3AD203B41FA5}">
                      <a16:colId xmlns:a16="http://schemas.microsoft.com/office/drawing/2014/main" val="4291150806"/>
                    </a:ext>
                  </a:extLst>
                </a:gridCol>
                <a:gridCol w="2743200">
                  <a:extLst>
                    <a:ext uri="{9D8B030D-6E8A-4147-A177-3AD203B41FA5}">
                      <a16:colId xmlns:a16="http://schemas.microsoft.com/office/drawing/2014/main" val="1084548541"/>
                    </a:ext>
                  </a:extLst>
                </a:gridCol>
                <a:gridCol w="2743200">
                  <a:extLst>
                    <a:ext uri="{9D8B030D-6E8A-4147-A177-3AD203B41FA5}">
                      <a16:colId xmlns:a16="http://schemas.microsoft.com/office/drawing/2014/main" val="3477229936"/>
                    </a:ext>
                  </a:extLst>
                </a:gridCol>
              </a:tblGrid>
              <a:tr h="0">
                <a:tc>
                  <a:txBody>
                    <a:bodyPr/>
                    <a:lstStyle/>
                    <a:p>
                      <a:r>
                        <a:rPr lang="en-IN" b="1" dirty="0"/>
                        <a:t>Example Use Case</a:t>
                      </a:r>
                      <a:endParaRPr lang="en-IN" dirty="0"/>
                    </a:p>
                  </a:txBody>
                  <a:tcPr anchor="ctr">
                    <a:lnL>
                      <a:noFill/>
                    </a:lnL>
                    <a:lnR>
                      <a:noFill/>
                    </a:lnR>
                    <a:lnT>
                      <a:noFill/>
                    </a:lnT>
                    <a:lnB>
                      <a:noFill/>
                    </a:lnB>
                  </a:tcPr>
                </a:tc>
                <a:tc>
                  <a:txBody>
                    <a:bodyPr/>
                    <a:lstStyle/>
                    <a:p>
                      <a:r>
                        <a:rPr lang="en-US"/>
                        <a:t>Managing petabytes of customer transaction data for a retail company.</a:t>
                      </a:r>
                    </a:p>
                  </a:txBody>
                  <a:tcPr anchor="ctr">
                    <a:lnL>
                      <a:noFill/>
                    </a:lnL>
                    <a:lnR>
                      <a:noFill/>
                    </a:lnR>
                    <a:lnT>
                      <a:noFill/>
                    </a:lnT>
                    <a:lnB>
                      <a:noFill/>
                    </a:lnB>
                  </a:tcPr>
                </a:tc>
                <a:tc>
                  <a:txBody>
                    <a:bodyPr/>
                    <a:lstStyle/>
                    <a:p>
                      <a:r>
                        <a:rPr lang="en-US" dirty="0"/>
                        <a:t>Predicting customer behavior to increase sales using ML models.</a:t>
                      </a:r>
                    </a:p>
                  </a:txBody>
                  <a:tcPr anchor="ctr">
                    <a:lnL>
                      <a:noFill/>
                    </a:lnL>
                    <a:lnR>
                      <a:noFill/>
                    </a:lnR>
                    <a:lnT>
                      <a:noFill/>
                    </a:lnT>
                    <a:lnB>
                      <a:noFill/>
                    </a:lnB>
                  </a:tcPr>
                </a:tc>
                <a:extLst>
                  <a:ext uri="{0D108BD9-81ED-4DB2-BD59-A6C34878D82A}">
                    <a16:rowId xmlns:a16="http://schemas.microsoft.com/office/drawing/2014/main" val="3188600316"/>
                  </a:ext>
                </a:extLst>
              </a:tr>
            </a:tbl>
          </a:graphicData>
        </a:graphic>
      </p:graphicFrame>
    </p:spTree>
    <p:extLst>
      <p:ext uri="{BB962C8B-B14F-4D97-AF65-F5344CB8AC3E}">
        <p14:creationId xmlns:p14="http://schemas.microsoft.com/office/powerpoint/2010/main" val="2209507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457200" y="133350"/>
            <a:ext cx="6172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Science vs Business Analytics</a:t>
            </a:r>
            <a:endParaRPr/>
          </a:p>
        </p:txBody>
      </p:sp>
      <p:sp>
        <p:nvSpPr>
          <p:cNvPr id="182" name="Google Shape;182;p7"/>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graphicFrame>
        <p:nvGraphicFramePr>
          <p:cNvPr id="183" name="Google Shape;183;p7"/>
          <p:cNvGraphicFramePr/>
          <p:nvPr/>
        </p:nvGraphicFramePr>
        <p:xfrm>
          <a:off x="609600" y="971550"/>
          <a:ext cx="7620000" cy="3276600"/>
        </p:xfrm>
        <a:graphic>
          <a:graphicData uri="http://schemas.openxmlformats.org/drawingml/2006/table">
            <a:tbl>
              <a:tblPr>
                <a:noFill/>
                <a:tableStyleId>{706B978F-BB4A-4645-A487-0D20A49803F2}</a:tableStyleId>
              </a:tblPr>
              <a:tblGrid>
                <a:gridCol w="38100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6746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Arial"/>
                          <a:ea typeface="Arial"/>
                          <a:cs typeface="Arial"/>
                          <a:sym typeface="Arial"/>
                        </a:rPr>
                        <a:t>Data Science</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538CD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Arial"/>
                          <a:ea typeface="Arial"/>
                          <a:cs typeface="Arial"/>
                          <a:sym typeface="Arial"/>
                        </a:rPr>
                        <a:t>Business Analytics</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538CD5"/>
                    </a:solidFill>
                  </a:tcPr>
                </a:tc>
                <a:extLst>
                  <a:ext uri="{0D108BD9-81ED-4DB2-BD59-A6C34878D82A}">
                    <a16:rowId xmlns:a16="http://schemas.microsoft.com/office/drawing/2014/main" val="10000"/>
                  </a:ext>
                </a:extLst>
              </a:tr>
              <a:tr h="5199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Involves programming / coding</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Minimal/No coding required.</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5385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Data Science uses both structured and unstructured data</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Business Analytics uses mostly structured data</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3282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Data Science extensively involves Machine Learning and Artificial Intelligence as tools.</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000000"/>
                          </a:solidFill>
                          <a:latin typeface="Arial"/>
                          <a:ea typeface="Arial"/>
                          <a:cs typeface="Arial"/>
                          <a:sym typeface="Arial"/>
                        </a:rPr>
                        <a:t>Business Analytics use traditional statistical and forecasting techniques.</a:t>
                      </a:r>
                      <a:endParaRPr sz="1400" u="none" strike="noStrike" cap="none"/>
                    </a:p>
                  </a:txBody>
                  <a:tcPr marL="58925" marR="58925" marT="44200" marB="4420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0C8F-E767-48E2-AEF6-5071A8119834}"/>
              </a:ext>
            </a:extLst>
          </p:cNvPr>
          <p:cNvSpPr>
            <a:spLocks noGrp="1"/>
          </p:cNvSpPr>
          <p:nvPr>
            <p:ph type="title"/>
          </p:nvPr>
        </p:nvSpPr>
        <p:spPr>
          <a:xfrm>
            <a:off x="457200" y="133350"/>
            <a:ext cx="8534400" cy="460771"/>
          </a:xfrm>
        </p:spPr>
        <p:txBody>
          <a:bodyPr/>
          <a:lstStyle/>
          <a:p>
            <a:r>
              <a:rPr lang="en-US" dirty="0"/>
              <a:t>Data Science vs Business Analytics</a:t>
            </a:r>
            <a:endParaRPr lang="en-IN" dirty="0"/>
          </a:p>
        </p:txBody>
      </p:sp>
      <p:sp>
        <p:nvSpPr>
          <p:cNvPr id="4" name="Slide Number Placeholder 3">
            <a:extLst>
              <a:ext uri="{FF2B5EF4-FFF2-40B4-BE49-F238E27FC236}">
                <a16:creationId xmlns:a16="http://schemas.microsoft.com/office/drawing/2014/main" id="{B8D57D6F-ACD3-4499-88CE-E3DA3DBB4C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graphicFrame>
        <p:nvGraphicFramePr>
          <p:cNvPr id="5" name="Table 4">
            <a:extLst>
              <a:ext uri="{FF2B5EF4-FFF2-40B4-BE49-F238E27FC236}">
                <a16:creationId xmlns:a16="http://schemas.microsoft.com/office/drawing/2014/main" id="{A98AB27F-86DC-4B34-B70E-AC5139335E1E}"/>
              </a:ext>
            </a:extLst>
          </p:cNvPr>
          <p:cNvGraphicFramePr>
            <a:graphicFrameLocks noGrp="1"/>
          </p:cNvGraphicFramePr>
          <p:nvPr>
            <p:extLst>
              <p:ext uri="{D42A27DB-BD31-4B8C-83A1-F6EECF244321}">
                <p14:modId xmlns:p14="http://schemas.microsoft.com/office/powerpoint/2010/main" val="3854439984"/>
              </p:ext>
            </p:extLst>
          </p:nvPr>
        </p:nvGraphicFramePr>
        <p:xfrm>
          <a:off x="0" y="841574"/>
          <a:ext cx="8229600" cy="731520"/>
        </p:xfrm>
        <a:graphic>
          <a:graphicData uri="http://schemas.openxmlformats.org/drawingml/2006/table">
            <a:tbl>
              <a:tblPr/>
              <a:tblGrid>
                <a:gridCol w="2743200">
                  <a:extLst>
                    <a:ext uri="{9D8B030D-6E8A-4147-A177-3AD203B41FA5}">
                      <a16:colId xmlns:a16="http://schemas.microsoft.com/office/drawing/2014/main" val="888002269"/>
                    </a:ext>
                  </a:extLst>
                </a:gridCol>
                <a:gridCol w="2743200">
                  <a:extLst>
                    <a:ext uri="{9D8B030D-6E8A-4147-A177-3AD203B41FA5}">
                      <a16:colId xmlns:a16="http://schemas.microsoft.com/office/drawing/2014/main" val="379008230"/>
                    </a:ext>
                  </a:extLst>
                </a:gridCol>
                <a:gridCol w="2743200">
                  <a:extLst>
                    <a:ext uri="{9D8B030D-6E8A-4147-A177-3AD203B41FA5}">
                      <a16:colId xmlns:a16="http://schemas.microsoft.com/office/drawing/2014/main" val="737408239"/>
                    </a:ext>
                  </a:extLst>
                </a:gridCol>
              </a:tblGrid>
              <a:tr h="0">
                <a:tc>
                  <a:txBody>
                    <a:bodyPr/>
                    <a:lstStyle/>
                    <a:p>
                      <a:r>
                        <a:rPr lang="en-IN" b="1" dirty="0"/>
                        <a:t>Definition</a:t>
                      </a:r>
                      <a:endParaRPr lang="en-IN" dirty="0"/>
                    </a:p>
                  </a:txBody>
                  <a:tcPr anchor="ctr">
                    <a:lnL>
                      <a:noFill/>
                    </a:lnL>
                    <a:lnR>
                      <a:noFill/>
                    </a:lnR>
                    <a:lnT>
                      <a:noFill/>
                    </a:lnT>
                    <a:lnB>
                      <a:noFill/>
                    </a:lnB>
                  </a:tcPr>
                </a:tc>
                <a:tc>
                  <a:txBody>
                    <a:bodyPr/>
                    <a:lstStyle/>
                    <a:p>
                      <a:r>
                        <a:rPr lang="en-US"/>
                        <a:t>Uses statistical, ML, and AI techniques to extract insights from data.</a:t>
                      </a:r>
                    </a:p>
                  </a:txBody>
                  <a:tcPr anchor="ctr">
                    <a:lnL>
                      <a:noFill/>
                    </a:lnL>
                    <a:lnR>
                      <a:noFill/>
                    </a:lnR>
                    <a:lnT>
                      <a:noFill/>
                    </a:lnT>
                    <a:lnB>
                      <a:noFill/>
                    </a:lnB>
                  </a:tcPr>
                </a:tc>
                <a:tc>
                  <a:txBody>
                    <a:bodyPr/>
                    <a:lstStyle/>
                    <a:p>
                      <a:r>
                        <a:rPr lang="en-US" dirty="0"/>
                        <a:t>Uses data analysis to improve business decision-making.</a:t>
                      </a:r>
                    </a:p>
                  </a:txBody>
                  <a:tcPr anchor="ctr">
                    <a:lnL>
                      <a:noFill/>
                    </a:lnL>
                    <a:lnR>
                      <a:noFill/>
                    </a:lnR>
                    <a:lnT>
                      <a:noFill/>
                    </a:lnT>
                    <a:lnB>
                      <a:noFill/>
                    </a:lnB>
                  </a:tcPr>
                </a:tc>
                <a:extLst>
                  <a:ext uri="{0D108BD9-81ED-4DB2-BD59-A6C34878D82A}">
                    <a16:rowId xmlns:a16="http://schemas.microsoft.com/office/drawing/2014/main" val="1962420708"/>
                  </a:ext>
                </a:extLst>
              </a:tr>
            </a:tbl>
          </a:graphicData>
        </a:graphic>
      </p:graphicFrame>
      <p:graphicFrame>
        <p:nvGraphicFramePr>
          <p:cNvPr id="6" name="Table 5">
            <a:extLst>
              <a:ext uri="{FF2B5EF4-FFF2-40B4-BE49-F238E27FC236}">
                <a16:creationId xmlns:a16="http://schemas.microsoft.com/office/drawing/2014/main" id="{CF9570A1-9A8B-43C0-99D2-97E8077326BB}"/>
              </a:ext>
            </a:extLst>
          </p:cNvPr>
          <p:cNvGraphicFramePr>
            <a:graphicFrameLocks noGrp="1"/>
          </p:cNvGraphicFramePr>
          <p:nvPr>
            <p:extLst>
              <p:ext uri="{D42A27DB-BD31-4B8C-83A1-F6EECF244321}">
                <p14:modId xmlns:p14="http://schemas.microsoft.com/office/powerpoint/2010/main" val="1979964629"/>
              </p:ext>
            </p:extLst>
          </p:nvPr>
        </p:nvGraphicFramePr>
        <p:xfrm>
          <a:off x="0" y="1561645"/>
          <a:ext cx="8229600" cy="518160"/>
        </p:xfrm>
        <a:graphic>
          <a:graphicData uri="http://schemas.openxmlformats.org/drawingml/2006/table">
            <a:tbl>
              <a:tblPr/>
              <a:tblGrid>
                <a:gridCol w="2743200">
                  <a:extLst>
                    <a:ext uri="{9D8B030D-6E8A-4147-A177-3AD203B41FA5}">
                      <a16:colId xmlns:a16="http://schemas.microsoft.com/office/drawing/2014/main" val="3755557118"/>
                    </a:ext>
                  </a:extLst>
                </a:gridCol>
                <a:gridCol w="2743200">
                  <a:extLst>
                    <a:ext uri="{9D8B030D-6E8A-4147-A177-3AD203B41FA5}">
                      <a16:colId xmlns:a16="http://schemas.microsoft.com/office/drawing/2014/main" val="3696603528"/>
                    </a:ext>
                  </a:extLst>
                </a:gridCol>
                <a:gridCol w="2743200">
                  <a:extLst>
                    <a:ext uri="{9D8B030D-6E8A-4147-A177-3AD203B41FA5}">
                      <a16:colId xmlns:a16="http://schemas.microsoft.com/office/drawing/2014/main" val="157072099"/>
                    </a:ext>
                  </a:extLst>
                </a:gridCol>
              </a:tblGrid>
              <a:tr h="0">
                <a:tc>
                  <a:txBody>
                    <a:bodyPr/>
                    <a:lstStyle/>
                    <a:p>
                      <a:r>
                        <a:rPr lang="en-IN" b="1" dirty="0"/>
                        <a:t>Focus</a:t>
                      </a:r>
                      <a:endParaRPr lang="en-IN" dirty="0"/>
                    </a:p>
                  </a:txBody>
                  <a:tcPr anchor="ctr">
                    <a:lnL>
                      <a:noFill/>
                    </a:lnL>
                    <a:lnR>
                      <a:noFill/>
                    </a:lnR>
                    <a:lnT>
                      <a:noFill/>
                    </a:lnT>
                    <a:lnB>
                      <a:noFill/>
                    </a:lnB>
                  </a:tcPr>
                </a:tc>
                <a:tc>
                  <a:txBody>
                    <a:bodyPr/>
                    <a:lstStyle/>
                    <a:p>
                      <a:r>
                        <a:rPr lang="en-IN"/>
                        <a:t>Predictive &amp; prescriptive modeling, automation, AI.</a:t>
                      </a:r>
                    </a:p>
                  </a:txBody>
                  <a:tcPr anchor="ctr">
                    <a:lnL>
                      <a:noFill/>
                    </a:lnL>
                    <a:lnR>
                      <a:noFill/>
                    </a:lnR>
                    <a:lnT>
                      <a:noFill/>
                    </a:lnT>
                    <a:lnB>
                      <a:noFill/>
                    </a:lnB>
                  </a:tcPr>
                </a:tc>
                <a:tc>
                  <a:txBody>
                    <a:bodyPr/>
                    <a:lstStyle/>
                    <a:p>
                      <a:r>
                        <a:rPr lang="en-US" dirty="0"/>
                        <a:t>Business strategy, trend analysis, dashboards.</a:t>
                      </a:r>
                    </a:p>
                  </a:txBody>
                  <a:tcPr anchor="ctr">
                    <a:lnL>
                      <a:noFill/>
                    </a:lnL>
                    <a:lnR>
                      <a:noFill/>
                    </a:lnR>
                    <a:lnT>
                      <a:noFill/>
                    </a:lnT>
                    <a:lnB>
                      <a:noFill/>
                    </a:lnB>
                  </a:tcPr>
                </a:tc>
                <a:extLst>
                  <a:ext uri="{0D108BD9-81ED-4DB2-BD59-A6C34878D82A}">
                    <a16:rowId xmlns:a16="http://schemas.microsoft.com/office/drawing/2014/main" val="484039839"/>
                  </a:ext>
                </a:extLst>
              </a:tr>
            </a:tbl>
          </a:graphicData>
        </a:graphic>
      </p:graphicFrame>
      <p:graphicFrame>
        <p:nvGraphicFramePr>
          <p:cNvPr id="7" name="Table 6">
            <a:extLst>
              <a:ext uri="{FF2B5EF4-FFF2-40B4-BE49-F238E27FC236}">
                <a16:creationId xmlns:a16="http://schemas.microsoft.com/office/drawing/2014/main" id="{E978834A-6ECD-4DD6-9E05-44151004711B}"/>
              </a:ext>
            </a:extLst>
          </p:cNvPr>
          <p:cNvGraphicFramePr>
            <a:graphicFrameLocks noGrp="1"/>
          </p:cNvGraphicFramePr>
          <p:nvPr>
            <p:extLst>
              <p:ext uri="{D42A27DB-BD31-4B8C-83A1-F6EECF244321}">
                <p14:modId xmlns:p14="http://schemas.microsoft.com/office/powerpoint/2010/main" val="1142175296"/>
              </p:ext>
            </p:extLst>
          </p:nvPr>
        </p:nvGraphicFramePr>
        <p:xfrm>
          <a:off x="0" y="2186307"/>
          <a:ext cx="8229600" cy="518160"/>
        </p:xfrm>
        <a:graphic>
          <a:graphicData uri="http://schemas.openxmlformats.org/drawingml/2006/table">
            <a:tbl>
              <a:tblPr/>
              <a:tblGrid>
                <a:gridCol w="2743200">
                  <a:extLst>
                    <a:ext uri="{9D8B030D-6E8A-4147-A177-3AD203B41FA5}">
                      <a16:colId xmlns:a16="http://schemas.microsoft.com/office/drawing/2014/main" val="2657005192"/>
                    </a:ext>
                  </a:extLst>
                </a:gridCol>
                <a:gridCol w="2743200">
                  <a:extLst>
                    <a:ext uri="{9D8B030D-6E8A-4147-A177-3AD203B41FA5}">
                      <a16:colId xmlns:a16="http://schemas.microsoft.com/office/drawing/2014/main" val="3134080220"/>
                    </a:ext>
                  </a:extLst>
                </a:gridCol>
                <a:gridCol w="2743200">
                  <a:extLst>
                    <a:ext uri="{9D8B030D-6E8A-4147-A177-3AD203B41FA5}">
                      <a16:colId xmlns:a16="http://schemas.microsoft.com/office/drawing/2014/main" val="4279336819"/>
                    </a:ext>
                  </a:extLst>
                </a:gridCol>
              </a:tblGrid>
              <a:tr h="0">
                <a:tc>
                  <a:txBody>
                    <a:bodyPr/>
                    <a:lstStyle/>
                    <a:p>
                      <a:r>
                        <a:rPr lang="en-IN" b="1" dirty="0"/>
                        <a:t>Techniques Used</a:t>
                      </a:r>
                      <a:endParaRPr lang="en-IN" dirty="0"/>
                    </a:p>
                  </a:txBody>
                  <a:tcPr anchor="ctr">
                    <a:lnL>
                      <a:noFill/>
                    </a:lnL>
                    <a:lnR>
                      <a:noFill/>
                    </a:lnR>
                    <a:lnT>
                      <a:noFill/>
                    </a:lnT>
                    <a:lnB>
                      <a:noFill/>
                    </a:lnB>
                  </a:tcPr>
                </a:tc>
                <a:tc>
                  <a:txBody>
                    <a:bodyPr/>
                    <a:lstStyle/>
                    <a:p>
                      <a:r>
                        <a:rPr lang="en-US"/>
                        <a:t>Machine Learning, Deep Learning, Data Engineering.</a:t>
                      </a:r>
                    </a:p>
                  </a:txBody>
                  <a:tcPr anchor="ctr">
                    <a:lnL>
                      <a:noFill/>
                    </a:lnL>
                    <a:lnR>
                      <a:noFill/>
                    </a:lnR>
                    <a:lnT>
                      <a:noFill/>
                    </a:lnT>
                    <a:lnB>
                      <a:noFill/>
                    </a:lnB>
                  </a:tcPr>
                </a:tc>
                <a:tc>
                  <a:txBody>
                    <a:bodyPr/>
                    <a:lstStyle/>
                    <a:p>
                      <a:r>
                        <a:rPr lang="en-IN" dirty="0"/>
                        <a:t>Descriptive &amp; diagnostic analytics, visualization.</a:t>
                      </a:r>
                    </a:p>
                  </a:txBody>
                  <a:tcPr anchor="ctr">
                    <a:lnL>
                      <a:noFill/>
                    </a:lnL>
                    <a:lnR>
                      <a:noFill/>
                    </a:lnR>
                    <a:lnT>
                      <a:noFill/>
                    </a:lnT>
                    <a:lnB>
                      <a:noFill/>
                    </a:lnB>
                  </a:tcPr>
                </a:tc>
                <a:extLst>
                  <a:ext uri="{0D108BD9-81ED-4DB2-BD59-A6C34878D82A}">
                    <a16:rowId xmlns:a16="http://schemas.microsoft.com/office/drawing/2014/main" val="2248810785"/>
                  </a:ext>
                </a:extLst>
              </a:tr>
            </a:tbl>
          </a:graphicData>
        </a:graphic>
      </p:graphicFrame>
      <p:graphicFrame>
        <p:nvGraphicFramePr>
          <p:cNvPr id="8" name="Table 7">
            <a:extLst>
              <a:ext uri="{FF2B5EF4-FFF2-40B4-BE49-F238E27FC236}">
                <a16:creationId xmlns:a16="http://schemas.microsoft.com/office/drawing/2014/main" id="{E249A8CC-C1CB-49B2-9E0A-0F3E644D80EB}"/>
              </a:ext>
            </a:extLst>
          </p:cNvPr>
          <p:cNvGraphicFramePr>
            <a:graphicFrameLocks noGrp="1"/>
          </p:cNvGraphicFramePr>
          <p:nvPr>
            <p:extLst>
              <p:ext uri="{D42A27DB-BD31-4B8C-83A1-F6EECF244321}">
                <p14:modId xmlns:p14="http://schemas.microsoft.com/office/powerpoint/2010/main" val="2563604894"/>
              </p:ext>
            </p:extLst>
          </p:nvPr>
        </p:nvGraphicFramePr>
        <p:xfrm>
          <a:off x="0" y="2845235"/>
          <a:ext cx="8229600" cy="518160"/>
        </p:xfrm>
        <a:graphic>
          <a:graphicData uri="http://schemas.openxmlformats.org/drawingml/2006/table">
            <a:tbl>
              <a:tblPr/>
              <a:tblGrid>
                <a:gridCol w="2743200">
                  <a:extLst>
                    <a:ext uri="{9D8B030D-6E8A-4147-A177-3AD203B41FA5}">
                      <a16:colId xmlns:a16="http://schemas.microsoft.com/office/drawing/2014/main" val="3358541408"/>
                    </a:ext>
                  </a:extLst>
                </a:gridCol>
                <a:gridCol w="2743200">
                  <a:extLst>
                    <a:ext uri="{9D8B030D-6E8A-4147-A177-3AD203B41FA5}">
                      <a16:colId xmlns:a16="http://schemas.microsoft.com/office/drawing/2014/main" val="2337502308"/>
                    </a:ext>
                  </a:extLst>
                </a:gridCol>
                <a:gridCol w="2743200">
                  <a:extLst>
                    <a:ext uri="{9D8B030D-6E8A-4147-A177-3AD203B41FA5}">
                      <a16:colId xmlns:a16="http://schemas.microsoft.com/office/drawing/2014/main" val="1624986024"/>
                    </a:ext>
                  </a:extLst>
                </a:gridCol>
              </a:tblGrid>
              <a:tr h="0">
                <a:tc>
                  <a:txBody>
                    <a:bodyPr/>
                    <a:lstStyle/>
                    <a:p>
                      <a:r>
                        <a:rPr lang="en-IN" b="1" dirty="0"/>
                        <a:t>Tools Used</a:t>
                      </a:r>
                      <a:endParaRPr lang="en-IN" dirty="0"/>
                    </a:p>
                  </a:txBody>
                  <a:tcPr anchor="ctr">
                    <a:lnL>
                      <a:noFill/>
                    </a:lnL>
                    <a:lnR>
                      <a:noFill/>
                    </a:lnR>
                    <a:lnT>
                      <a:noFill/>
                    </a:lnT>
                    <a:lnB>
                      <a:noFill/>
                    </a:lnB>
                  </a:tcPr>
                </a:tc>
                <a:tc>
                  <a:txBody>
                    <a:bodyPr/>
                    <a:lstStyle/>
                    <a:p>
                      <a:r>
                        <a:rPr lang="en-IN"/>
                        <a:t>Python, R, SQL, TensorFlow, Hadoop, Spark.</a:t>
                      </a:r>
                    </a:p>
                  </a:txBody>
                  <a:tcPr anchor="ctr">
                    <a:lnL>
                      <a:noFill/>
                    </a:lnL>
                    <a:lnR>
                      <a:noFill/>
                    </a:lnR>
                    <a:lnT>
                      <a:noFill/>
                    </a:lnT>
                    <a:lnB>
                      <a:noFill/>
                    </a:lnB>
                  </a:tcPr>
                </a:tc>
                <a:tc>
                  <a:txBody>
                    <a:bodyPr/>
                    <a:lstStyle/>
                    <a:p>
                      <a:r>
                        <a:rPr lang="en-IN" dirty="0"/>
                        <a:t>Excel, SQL, Power BI, Tableau, SAS.</a:t>
                      </a:r>
                    </a:p>
                  </a:txBody>
                  <a:tcPr anchor="ctr">
                    <a:lnL>
                      <a:noFill/>
                    </a:lnL>
                    <a:lnR>
                      <a:noFill/>
                    </a:lnR>
                    <a:lnT>
                      <a:noFill/>
                    </a:lnT>
                    <a:lnB>
                      <a:noFill/>
                    </a:lnB>
                  </a:tcPr>
                </a:tc>
                <a:extLst>
                  <a:ext uri="{0D108BD9-81ED-4DB2-BD59-A6C34878D82A}">
                    <a16:rowId xmlns:a16="http://schemas.microsoft.com/office/drawing/2014/main" val="1390438235"/>
                  </a:ext>
                </a:extLst>
              </a:tr>
            </a:tbl>
          </a:graphicData>
        </a:graphic>
      </p:graphicFrame>
      <p:graphicFrame>
        <p:nvGraphicFramePr>
          <p:cNvPr id="9" name="Table 8">
            <a:extLst>
              <a:ext uri="{FF2B5EF4-FFF2-40B4-BE49-F238E27FC236}">
                <a16:creationId xmlns:a16="http://schemas.microsoft.com/office/drawing/2014/main" id="{6CD85C83-6E17-4C46-A4A0-127FDD6CBF21}"/>
              </a:ext>
            </a:extLst>
          </p:cNvPr>
          <p:cNvGraphicFramePr>
            <a:graphicFrameLocks noGrp="1"/>
          </p:cNvGraphicFramePr>
          <p:nvPr>
            <p:extLst>
              <p:ext uri="{D42A27DB-BD31-4B8C-83A1-F6EECF244321}">
                <p14:modId xmlns:p14="http://schemas.microsoft.com/office/powerpoint/2010/main" val="1860027890"/>
              </p:ext>
            </p:extLst>
          </p:nvPr>
        </p:nvGraphicFramePr>
        <p:xfrm>
          <a:off x="0" y="3455215"/>
          <a:ext cx="8229600" cy="731520"/>
        </p:xfrm>
        <a:graphic>
          <a:graphicData uri="http://schemas.openxmlformats.org/drawingml/2006/table">
            <a:tbl>
              <a:tblPr/>
              <a:tblGrid>
                <a:gridCol w="2743200">
                  <a:extLst>
                    <a:ext uri="{9D8B030D-6E8A-4147-A177-3AD203B41FA5}">
                      <a16:colId xmlns:a16="http://schemas.microsoft.com/office/drawing/2014/main" val="455775377"/>
                    </a:ext>
                  </a:extLst>
                </a:gridCol>
                <a:gridCol w="2743200">
                  <a:extLst>
                    <a:ext uri="{9D8B030D-6E8A-4147-A177-3AD203B41FA5}">
                      <a16:colId xmlns:a16="http://schemas.microsoft.com/office/drawing/2014/main" val="1090791164"/>
                    </a:ext>
                  </a:extLst>
                </a:gridCol>
                <a:gridCol w="2743200">
                  <a:extLst>
                    <a:ext uri="{9D8B030D-6E8A-4147-A177-3AD203B41FA5}">
                      <a16:colId xmlns:a16="http://schemas.microsoft.com/office/drawing/2014/main" val="3733014903"/>
                    </a:ext>
                  </a:extLst>
                </a:gridCol>
              </a:tblGrid>
              <a:tr h="0">
                <a:tc>
                  <a:txBody>
                    <a:bodyPr/>
                    <a:lstStyle/>
                    <a:p>
                      <a:r>
                        <a:rPr lang="en-IN" b="1" dirty="0"/>
                        <a:t>Outcome</a:t>
                      </a:r>
                      <a:endParaRPr lang="en-IN" dirty="0"/>
                    </a:p>
                  </a:txBody>
                  <a:tcPr anchor="ctr">
                    <a:lnL>
                      <a:noFill/>
                    </a:lnL>
                    <a:lnR>
                      <a:noFill/>
                    </a:lnR>
                    <a:lnT>
                      <a:noFill/>
                    </a:lnT>
                    <a:lnB>
                      <a:noFill/>
                    </a:lnB>
                  </a:tcPr>
                </a:tc>
                <a:tc>
                  <a:txBody>
                    <a:bodyPr/>
                    <a:lstStyle/>
                    <a:p>
                      <a:r>
                        <a:rPr lang="en-US"/>
                        <a:t>Building AI models, making automated data-driven predictions.</a:t>
                      </a:r>
                    </a:p>
                  </a:txBody>
                  <a:tcPr anchor="ctr">
                    <a:lnL>
                      <a:noFill/>
                    </a:lnL>
                    <a:lnR>
                      <a:noFill/>
                    </a:lnR>
                    <a:lnT>
                      <a:noFill/>
                    </a:lnT>
                    <a:lnB>
                      <a:noFill/>
                    </a:lnB>
                  </a:tcPr>
                </a:tc>
                <a:tc>
                  <a:txBody>
                    <a:bodyPr/>
                    <a:lstStyle/>
                    <a:p>
                      <a:r>
                        <a:rPr lang="en-US" dirty="0"/>
                        <a:t>Helping businesses make better decisions using past data.</a:t>
                      </a:r>
                    </a:p>
                  </a:txBody>
                  <a:tcPr anchor="ctr">
                    <a:lnL>
                      <a:noFill/>
                    </a:lnL>
                    <a:lnR>
                      <a:noFill/>
                    </a:lnR>
                    <a:lnT>
                      <a:noFill/>
                    </a:lnT>
                    <a:lnB>
                      <a:noFill/>
                    </a:lnB>
                  </a:tcPr>
                </a:tc>
                <a:extLst>
                  <a:ext uri="{0D108BD9-81ED-4DB2-BD59-A6C34878D82A}">
                    <a16:rowId xmlns:a16="http://schemas.microsoft.com/office/drawing/2014/main" val="1794340491"/>
                  </a:ext>
                </a:extLst>
              </a:tr>
            </a:tbl>
          </a:graphicData>
        </a:graphic>
      </p:graphicFrame>
      <p:graphicFrame>
        <p:nvGraphicFramePr>
          <p:cNvPr id="10" name="Table 9">
            <a:extLst>
              <a:ext uri="{FF2B5EF4-FFF2-40B4-BE49-F238E27FC236}">
                <a16:creationId xmlns:a16="http://schemas.microsoft.com/office/drawing/2014/main" id="{95EDDFC5-48CF-4185-88F7-4ABEFF8C5DE5}"/>
              </a:ext>
            </a:extLst>
          </p:cNvPr>
          <p:cNvGraphicFramePr>
            <a:graphicFrameLocks noGrp="1"/>
          </p:cNvGraphicFramePr>
          <p:nvPr>
            <p:extLst>
              <p:ext uri="{D42A27DB-BD31-4B8C-83A1-F6EECF244321}">
                <p14:modId xmlns:p14="http://schemas.microsoft.com/office/powerpoint/2010/main" val="213925546"/>
              </p:ext>
            </p:extLst>
          </p:nvPr>
        </p:nvGraphicFramePr>
        <p:xfrm>
          <a:off x="0" y="4229937"/>
          <a:ext cx="8229600" cy="518160"/>
        </p:xfrm>
        <a:graphic>
          <a:graphicData uri="http://schemas.openxmlformats.org/drawingml/2006/table">
            <a:tbl>
              <a:tblPr/>
              <a:tblGrid>
                <a:gridCol w="2743200">
                  <a:extLst>
                    <a:ext uri="{9D8B030D-6E8A-4147-A177-3AD203B41FA5}">
                      <a16:colId xmlns:a16="http://schemas.microsoft.com/office/drawing/2014/main" val="2294931802"/>
                    </a:ext>
                  </a:extLst>
                </a:gridCol>
                <a:gridCol w="2743200">
                  <a:extLst>
                    <a:ext uri="{9D8B030D-6E8A-4147-A177-3AD203B41FA5}">
                      <a16:colId xmlns:a16="http://schemas.microsoft.com/office/drawing/2014/main" val="1549607141"/>
                    </a:ext>
                  </a:extLst>
                </a:gridCol>
                <a:gridCol w="2743200">
                  <a:extLst>
                    <a:ext uri="{9D8B030D-6E8A-4147-A177-3AD203B41FA5}">
                      <a16:colId xmlns:a16="http://schemas.microsoft.com/office/drawing/2014/main" val="2224733286"/>
                    </a:ext>
                  </a:extLst>
                </a:gridCol>
              </a:tblGrid>
              <a:tr h="0">
                <a:tc>
                  <a:txBody>
                    <a:bodyPr/>
                    <a:lstStyle/>
                    <a:p>
                      <a:r>
                        <a:rPr lang="en-IN" b="1" dirty="0"/>
                        <a:t>Example Use Case</a:t>
                      </a:r>
                      <a:endParaRPr lang="en-IN" dirty="0"/>
                    </a:p>
                  </a:txBody>
                  <a:tcPr anchor="ctr">
                    <a:lnL>
                      <a:noFill/>
                    </a:lnL>
                    <a:lnR>
                      <a:noFill/>
                    </a:lnR>
                    <a:lnT>
                      <a:noFill/>
                    </a:lnT>
                    <a:lnB>
                      <a:noFill/>
                    </a:lnB>
                  </a:tcPr>
                </a:tc>
                <a:tc>
                  <a:txBody>
                    <a:bodyPr/>
                    <a:lstStyle/>
                    <a:p>
                      <a:r>
                        <a:rPr lang="en-US"/>
                        <a:t>Predicting customer churn using ML models.</a:t>
                      </a:r>
                    </a:p>
                  </a:txBody>
                  <a:tcPr anchor="ctr">
                    <a:lnL>
                      <a:noFill/>
                    </a:lnL>
                    <a:lnR>
                      <a:noFill/>
                    </a:lnR>
                    <a:lnT>
                      <a:noFill/>
                    </a:lnT>
                    <a:lnB>
                      <a:noFill/>
                    </a:lnB>
                  </a:tcPr>
                </a:tc>
                <a:tc>
                  <a:txBody>
                    <a:bodyPr/>
                    <a:lstStyle/>
                    <a:p>
                      <a:r>
                        <a:rPr lang="en-US" dirty="0"/>
                        <a:t>Analyzing past sales data to improve future sales strategy.</a:t>
                      </a:r>
                    </a:p>
                  </a:txBody>
                  <a:tcPr anchor="ctr">
                    <a:lnL>
                      <a:noFill/>
                    </a:lnL>
                    <a:lnR>
                      <a:noFill/>
                    </a:lnR>
                    <a:lnT>
                      <a:noFill/>
                    </a:lnT>
                    <a:lnB>
                      <a:noFill/>
                    </a:lnB>
                  </a:tcPr>
                </a:tc>
                <a:extLst>
                  <a:ext uri="{0D108BD9-81ED-4DB2-BD59-A6C34878D82A}">
                    <a16:rowId xmlns:a16="http://schemas.microsoft.com/office/drawing/2014/main" val="1188419422"/>
                  </a:ext>
                </a:extLst>
              </a:tr>
            </a:tbl>
          </a:graphicData>
        </a:graphic>
      </p:graphicFrame>
    </p:spTree>
    <p:extLst>
      <p:ext uri="{BB962C8B-B14F-4D97-AF65-F5344CB8AC3E}">
        <p14:creationId xmlns:p14="http://schemas.microsoft.com/office/powerpoint/2010/main" val="3658125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649803363d_0_0"/>
          <p:cNvSpPr txBox="1">
            <a:spLocks noGrp="1"/>
          </p:cNvSpPr>
          <p:nvPr>
            <p:ph type="title"/>
          </p:nvPr>
        </p:nvSpPr>
        <p:spPr>
          <a:xfrm>
            <a:off x="260152" y="60726"/>
            <a:ext cx="5513100" cy="460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03125"/>
              <a:buFont typeface="Calibri"/>
              <a:buNone/>
            </a:pPr>
            <a:r>
              <a:rPr lang="en-US"/>
              <a:t>Analytics Classification</a:t>
            </a:r>
            <a:endParaRPr/>
          </a:p>
        </p:txBody>
      </p:sp>
      <p:sp>
        <p:nvSpPr>
          <p:cNvPr id="189" name="Google Shape;189;g2649803363d_0_0"/>
          <p:cNvSpPr txBox="1">
            <a:spLocks noGrp="1"/>
          </p:cNvSpPr>
          <p:nvPr>
            <p:ph type="sldNum" idx="12"/>
          </p:nvPr>
        </p:nvSpPr>
        <p:spPr>
          <a:xfrm>
            <a:off x="6343650" y="3637955"/>
            <a:ext cx="400200" cy="2196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19</a:t>
            </a:fld>
            <a:endParaRPr/>
          </a:p>
        </p:txBody>
      </p:sp>
      <p:sp>
        <p:nvSpPr>
          <p:cNvPr id="190" name="Google Shape;190;g2649803363d_0_0"/>
          <p:cNvSpPr/>
          <p:nvPr/>
        </p:nvSpPr>
        <p:spPr>
          <a:xfrm>
            <a:off x="4952407" y="2841427"/>
            <a:ext cx="1448367" cy="1126941"/>
          </a:xfrm>
          <a:custGeom>
            <a:avLst/>
            <a:gdLst/>
            <a:ahLst/>
            <a:cxnLst/>
            <a:rect l="l" t="t" r="r" b="b"/>
            <a:pathLst>
              <a:path w="21003" h="17825" extrusionOk="0">
                <a:moveTo>
                  <a:pt x="0" y="16019"/>
                </a:moveTo>
                <a:cubicBezTo>
                  <a:pt x="7953" y="18811"/>
                  <a:pt x="15290" y="19786"/>
                  <a:pt x="18863" y="8155"/>
                </a:cubicBezTo>
                <a:cubicBezTo>
                  <a:pt x="19676" y="5451"/>
                  <a:pt x="20261" y="2175"/>
                  <a:pt x="20905" y="1575"/>
                </a:cubicBezTo>
                <a:cubicBezTo>
                  <a:pt x="21098" y="1286"/>
                  <a:pt x="21151" y="1131"/>
                  <a:pt x="19634" y="1242"/>
                </a:cubicBezTo>
                <a:cubicBezTo>
                  <a:pt x="18117" y="1353"/>
                  <a:pt x="11299" y="-1814"/>
                  <a:pt x="6099" y="1561"/>
                </a:cubicBezTo>
                <a:cubicBezTo>
                  <a:pt x="-449" y="5810"/>
                  <a:pt x="1711" y="13199"/>
                  <a:pt x="0" y="16019"/>
                </a:cubicBezTo>
                <a:close/>
                <a:moveTo>
                  <a:pt x="0" y="16019"/>
                </a:moveTo>
              </a:path>
            </a:pathLst>
          </a:custGeom>
          <a:solidFill>
            <a:srgbClr val="BEC8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g2649803363d_0_0"/>
          <p:cNvSpPr/>
          <p:nvPr/>
        </p:nvSpPr>
        <p:spPr>
          <a:xfrm>
            <a:off x="4280893" y="1218605"/>
            <a:ext cx="1340052" cy="1970508"/>
          </a:xfrm>
          <a:custGeom>
            <a:avLst/>
            <a:gdLst/>
            <a:ahLst/>
            <a:cxnLst/>
            <a:rect l="l" t="t" r="r" b="b"/>
            <a:pathLst>
              <a:path w="19535" h="21353" extrusionOk="0">
                <a:moveTo>
                  <a:pt x="2556" y="21353"/>
                </a:moveTo>
                <a:cubicBezTo>
                  <a:pt x="-1270" y="17889"/>
                  <a:pt x="-1625" y="8998"/>
                  <a:pt x="7291" y="4934"/>
                </a:cubicBezTo>
                <a:cubicBezTo>
                  <a:pt x="16208" y="871"/>
                  <a:pt x="16269" y="589"/>
                  <a:pt x="16699" y="171"/>
                </a:cubicBezTo>
                <a:cubicBezTo>
                  <a:pt x="17128" y="-247"/>
                  <a:pt x="17303" y="175"/>
                  <a:pt x="17231" y="641"/>
                </a:cubicBezTo>
                <a:cubicBezTo>
                  <a:pt x="17159" y="1107"/>
                  <a:pt x="19975" y="5498"/>
                  <a:pt x="19476" y="9924"/>
                </a:cubicBezTo>
                <a:cubicBezTo>
                  <a:pt x="18977" y="14350"/>
                  <a:pt x="12944" y="18027"/>
                  <a:pt x="5843" y="19794"/>
                </a:cubicBezTo>
                <a:cubicBezTo>
                  <a:pt x="4131" y="20182"/>
                  <a:pt x="2875" y="20281"/>
                  <a:pt x="2556" y="21353"/>
                </a:cubicBezTo>
                <a:close/>
                <a:moveTo>
                  <a:pt x="2556" y="21353"/>
                </a:moveTo>
              </a:path>
            </a:pathLst>
          </a:custGeom>
          <a:solidFill>
            <a:srgbClr val="E1E6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g2649803363d_0_0"/>
          <p:cNvSpPr/>
          <p:nvPr/>
        </p:nvSpPr>
        <p:spPr>
          <a:xfrm>
            <a:off x="4133552" y="1263170"/>
            <a:ext cx="409597" cy="844149"/>
          </a:xfrm>
          <a:custGeom>
            <a:avLst/>
            <a:gdLst/>
            <a:ahLst/>
            <a:cxnLst/>
            <a:rect l="l" t="t" r="r" b="b"/>
            <a:pathLst>
              <a:path w="17826" h="19707" extrusionOk="0">
                <a:moveTo>
                  <a:pt x="8467" y="18823"/>
                </a:moveTo>
                <a:cubicBezTo>
                  <a:pt x="10455" y="16363"/>
                  <a:pt x="13826" y="13343"/>
                  <a:pt x="17436" y="11722"/>
                </a:cubicBezTo>
                <a:cubicBezTo>
                  <a:pt x="19771" y="5706"/>
                  <a:pt x="10902" y="4650"/>
                  <a:pt x="10079" y="1378"/>
                </a:cubicBezTo>
                <a:cubicBezTo>
                  <a:pt x="9256" y="-1893"/>
                  <a:pt x="8692" y="1563"/>
                  <a:pt x="6878" y="2483"/>
                </a:cubicBezTo>
                <a:cubicBezTo>
                  <a:pt x="5065" y="3404"/>
                  <a:pt x="-1829" y="8183"/>
                  <a:pt x="461" y="12764"/>
                </a:cubicBezTo>
                <a:cubicBezTo>
                  <a:pt x="5833" y="15728"/>
                  <a:pt x="7693" y="18427"/>
                  <a:pt x="7419" y="19707"/>
                </a:cubicBezTo>
                <a:cubicBezTo>
                  <a:pt x="8639" y="18938"/>
                  <a:pt x="8467" y="18823"/>
                  <a:pt x="8467" y="18823"/>
                </a:cubicBezTo>
                <a:close/>
                <a:moveTo>
                  <a:pt x="8467" y="18823"/>
                </a:moveTo>
              </a:path>
            </a:pathLst>
          </a:custGeom>
          <a:solidFill>
            <a:schemeClr val="accen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g2649803363d_0_0"/>
          <p:cNvSpPr/>
          <p:nvPr/>
        </p:nvSpPr>
        <p:spPr>
          <a:xfrm>
            <a:off x="4264226" y="3022403"/>
            <a:ext cx="678078" cy="1596024"/>
          </a:xfrm>
          <a:custGeom>
            <a:avLst/>
            <a:gdLst/>
            <a:ahLst/>
            <a:cxnLst/>
            <a:rect l="l" t="t" r="r" b="b"/>
            <a:pathLst>
              <a:path w="21600" h="21600" extrusionOk="0">
                <a:moveTo>
                  <a:pt x="13999" y="21385"/>
                </a:moveTo>
                <a:cubicBezTo>
                  <a:pt x="14737" y="19839"/>
                  <a:pt x="14380" y="18538"/>
                  <a:pt x="14380" y="18538"/>
                </a:cubicBezTo>
                <a:cubicBezTo>
                  <a:pt x="14380" y="18538"/>
                  <a:pt x="16629" y="13916"/>
                  <a:pt x="21600" y="11388"/>
                </a:cubicBezTo>
                <a:cubicBezTo>
                  <a:pt x="18232" y="11806"/>
                  <a:pt x="13860" y="15527"/>
                  <a:pt x="13435" y="16550"/>
                </a:cubicBezTo>
                <a:cubicBezTo>
                  <a:pt x="11160" y="12547"/>
                  <a:pt x="6636" y="10878"/>
                  <a:pt x="6700" y="6593"/>
                </a:cubicBezTo>
                <a:cubicBezTo>
                  <a:pt x="6496" y="4801"/>
                  <a:pt x="6453" y="4792"/>
                  <a:pt x="6586" y="4725"/>
                </a:cubicBezTo>
                <a:cubicBezTo>
                  <a:pt x="8333" y="3650"/>
                  <a:pt x="7798" y="1924"/>
                  <a:pt x="8066" y="1630"/>
                </a:cubicBezTo>
                <a:cubicBezTo>
                  <a:pt x="8333" y="1298"/>
                  <a:pt x="8199" y="0"/>
                  <a:pt x="8199" y="0"/>
                </a:cubicBezTo>
                <a:cubicBezTo>
                  <a:pt x="6683" y="1336"/>
                  <a:pt x="6215" y="1863"/>
                  <a:pt x="6081" y="2718"/>
                </a:cubicBezTo>
                <a:cubicBezTo>
                  <a:pt x="5948" y="3572"/>
                  <a:pt x="4855" y="5794"/>
                  <a:pt x="4922" y="7737"/>
                </a:cubicBezTo>
                <a:cubicBezTo>
                  <a:pt x="5082" y="8844"/>
                  <a:pt x="5239" y="9707"/>
                  <a:pt x="5239" y="9707"/>
                </a:cubicBezTo>
                <a:cubicBezTo>
                  <a:pt x="2679" y="8171"/>
                  <a:pt x="0" y="7364"/>
                  <a:pt x="0" y="7364"/>
                </a:cubicBezTo>
                <a:cubicBezTo>
                  <a:pt x="2566" y="9335"/>
                  <a:pt x="4635" y="9791"/>
                  <a:pt x="6465" y="12078"/>
                </a:cubicBezTo>
                <a:cubicBezTo>
                  <a:pt x="8295" y="14365"/>
                  <a:pt x="11215" y="18114"/>
                  <a:pt x="8787" y="21600"/>
                </a:cubicBezTo>
              </a:path>
            </a:pathLst>
          </a:custGeom>
          <a:solidFill>
            <a:srgbClr val="E1E6EB"/>
          </a:solidFill>
          <a:ln w="12700" cap="flat" cmpd="sng">
            <a:solidFill>
              <a:srgbClr val="A0AAB4"/>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g2649803363d_0_0"/>
          <p:cNvSpPr/>
          <p:nvPr/>
        </p:nvSpPr>
        <p:spPr>
          <a:xfrm>
            <a:off x="3433168" y="4443082"/>
            <a:ext cx="2340198" cy="457226"/>
          </a:xfrm>
          <a:custGeom>
            <a:avLst/>
            <a:gdLst/>
            <a:ahLst/>
            <a:cxnLst/>
            <a:rect l="l" t="t" r="r" b="b"/>
            <a:pathLst>
              <a:path w="21600" h="20421" extrusionOk="0">
                <a:moveTo>
                  <a:pt x="0" y="20327"/>
                </a:moveTo>
                <a:cubicBezTo>
                  <a:pt x="666" y="16414"/>
                  <a:pt x="1049" y="16507"/>
                  <a:pt x="1327" y="17229"/>
                </a:cubicBezTo>
                <a:cubicBezTo>
                  <a:pt x="1935" y="16414"/>
                  <a:pt x="1909" y="14726"/>
                  <a:pt x="2110" y="13663"/>
                </a:cubicBezTo>
                <a:cubicBezTo>
                  <a:pt x="2763" y="10940"/>
                  <a:pt x="3332" y="9815"/>
                  <a:pt x="3358" y="9562"/>
                </a:cubicBezTo>
                <a:cubicBezTo>
                  <a:pt x="3908" y="7992"/>
                  <a:pt x="4451" y="7805"/>
                  <a:pt x="4451" y="7805"/>
                </a:cubicBezTo>
                <a:cubicBezTo>
                  <a:pt x="4743" y="4328"/>
                  <a:pt x="6016" y="5429"/>
                  <a:pt x="6016" y="5429"/>
                </a:cubicBezTo>
                <a:cubicBezTo>
                  <a:pt x="6662" y="2926"/>
                  <a:pt x="7262" y="3489"/>
                  <a:pt x="7262" y="3489"/>
                </a:cubicBezTo>
                <a:cubicBezTo>
                  <a:pt x="7968" y="957"/>
                  <a:pt x="8704" y="1988"/>
                  <a:pt x="8704" y="1988"/>
                </a:cubicBezTo>
                <a:cubicBezTo>
                  <a:pt x="9351" y="-46"/>
                  <a:pt x="9932" y="1642"/>
                  <a:pt x="9932" y="1642"/>
                </a:cubicBezTo>
                <a:cubicBezTo>
                  <a:pt x="10327" y="-1179"/>
                  <a:pt x="10850" y="733"/>
                  <a:pt x="10967" y="1891"/>
                </a:cubicBezTo>
                <a:cubicBezTo>
                  <a:pt x="11420" y="1642"/>
                  <a:pt x="11445" y="358"/>
                  <a:pt x="11666" y="358"/>
                </a:cubicBezTo>
                <a:cubicBezTo>
                  <a:pt x="11887" y="358"/>
                  <a:pt x="12157" y="-523"/>
                  <a:pt x="12591" y="480"/>
                </a:cubicBezTo>
                <a:cubicBezTo>
                  <a:pt x="13025" y="1483"/>
                  <a:pt x="12592" y="1324"/>
                  <a:pt x="13232" y="1324"/>
                </a:cubicBezTo>
                <a:cubicBezTo>
                  <a:pt x="13873" y="1324"/>
                  <a:pt x="14332" y="1507"/>
                  <a:pt x="14280" y="3264"/>
                </a:cubicBezTo>
                <a:cubicBezTo>
                  <a:pt x="14384" y="5115"/>
                  <a:pt x="14771" y="2359"/>
                  <a:pt x="15211" y="3802"/>
                </a:cubicBezTo>
                <a:cubicBezTo>
                  <a:pt x="15652" y="5246"/>
                  <a:pt x="15290" y="6464"/>
                  <a:pt x="15826" y="5808"/>
                </a:cubicBezTo>
                <a:cubicBezTo>
                  <a:pt x="16363" y="5152"/>
                  <a:pt x="16131" y="7776"/>
                  <a:pt x="16008" y="8433"/>
                </a:cubicBezTo>
                <a:cubicBezTo>
                  <a:pt x="15885" y="9089"/>
                  <a:pt x="16162" y="10280"/>
                  <a:pt x="16589" y="9497"/>
                </a:cubicBezTo>
                <a:cubicBezTo>
                  <a:pt x="17016" y="8714"/>
                  <a:pt x="17068" y="8213"/>
                  <a:pt x="17481" y="9839"/>
                </a:cubicBezTo>
                <a:cubicBezTo>
                  <a:pt x="17895" y="11465"/>
                  <a:pt x="18367" y="11025"/>
                  <a:pt x="18735" y="12337"/>
                </a:cubicBezTo>
                <a:cubicBezTo>
                  <a:pt x="19103" y="13650"/>
                  <a:pt x="19277" y="14742"/>
                  <a:pt x="19277" y="15243"/>
                </a:cubicBezTo>
                <a:cubicBezTo>
                  <a:pt x="19277" y="15745"/>
                  <a:pt x="19412" y="16809"/>
                  <a:pt x="19645" y="16809"/>
                </a:cubicBezTo>
                <a:cubicBezTo>
                  <a:pt x="19879" y="16809"/>
                  <a:pt x="20078" y="16715"/>
                  <a:pt x="20234" y="16903"/>
                </a:cubicBezTo>
                <a:cubicBezTo>
                  <a:pt x="20390" y="17090"/>
                  <a:pt x="20875" y="18280"/>
                  <a:pt x="20875" y="18280"/>
                </a:cubicBezTo>
                <a:cubicBezTo>
                  <a:pt x="20875" y="18280"/>
                  <a:pt x="21237" y="19344"/>
                  <a:pt x="21263" y="19723"/>
                </a:cubicBezTo>
                <a:cubicBezTo>
                  <a:pt x="21393" y="20102"/>
                  <a:pt x="21600" y="20421"/>
                  <a:pt x="21600" y="20421"/>
                </a:cubicBezTo>
                <a:lnTo>
                  <a:pt x="0" y="20327"/>
                </a:lnTo>
                <a:close/>
                <a:moveTo>
                  <a:pt x="0" y="20327"/>
                </a:moveTo>
              </a:path>
            </a:pathLst>
          </a:custGeom>
          <a:solidFill>
            <a:srgbClr val="A0AAB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g2649803363d_0_0"/>
          <p:cNvSpPr/>
          <p:nvPr/>
        </p:nvSpPr>
        <p:spPr>
          <a:xfrm>
            <a:off x="3922045" y="4707745"/>
            <a:ext cx="117335" cy="94799"/>
          </a:xfrm>
          <a:custGeom>
            <a:avLst/>
            <a:gdLst/>
            <a:ahLst/>
            <a:cxnLst/>
            <a:rect l="l" t="t" r="r" b="b"/>
            <a:pathLst>
              <a:path w="21353" h="16646" extrusionOk="0">
                <a:moveTo>
                  <a:pt x="7383" y="1136"/>
                </a:moveTo>
                <a:cubicBezTo>
                  <a:pt x="7225" y="-3579"/>
                  <a:pt x="21353" y="7915"/>
                  <a:pt x="21353" y="7915"/>
                </a:cubicBezTo>
                <a:cubicBezTo>
                  <a:pt x="21353" y="7915"/>
                  <a:pt x="18537" y="3851"/>
                  <a:pt x="14731" y="8413"/>
                </a:cubicBezTo>
                <a:cubicBezTo>
                  <a:pt x="10925" y="12976"/>
                  <a:pt x="16386" y="18021"/>
                  <a:pt x="12066" y="16302"/>
                </a:cubicBezTo>
                <a:cubicBezTo>
                  <a:pt x="7746" y="14584"/>
                  <a:pt x="-247" y="14083"/>
                  <a:pt x="3559" y="10261"/>
                </a:cubicBezTo>
                <a:cubicBezTo>
                  <a:pt x="7365" y="6438"/>
                  <a:pt x="0" y="5698"/>
                  <a:pt x="0" y="5698"/>
                </a:cubicBezTo>
                <a:cubicBezTo>
                  <a:pt x="0" y="5698"/>
                  <a:pt x="7500" y="4591"/>
                  <a:pt x="7383" y="1136"/>
                </a:cubicBezTo>
                <a:close/>
                <a:moveTo>
                  <a:pt x="7383" y="1136"/>
                </a:moveTo>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g2649803363d_0_0"/>
          <p:cNvSpPr/>
          <p:nvPr/>
        </p:nvSpPr>
        <p:spPr>
          <a:xfrm>
            <a:off x="4525845" y="4600449"/>
            <a:ext cx="380508" cy="143637"/>
          </a:xfrm>
          <a:custGeom>
            <a:avLst/>
            <a:gdLst/>
            <a:ahLst/>
            <a:cxnLst/>
            <a:rect l="l" t="t" r="r" b="b"/>
            <a:pathLst>
              <a:path w="19718" h="18286" extrusionOk="0">
                <a:moveTo>
                  <a:pt x="3308" y="9069"/>
                </a:moveTo>
                <a:cubicBezTo>
                  <a:pt x="2073" y="8807"/>
                  <a:pt x="0" y="9069"/>
                  <a:pt x="0" y="9069"/>
                </a:cubicBezTo>
                <a:cubicBezTo>
                  <a:pt x="0" y="9069"/>
                  <a:pt x="71" y="11563"/>
                  <a:pt x="1637" y="11830"/>
                </a:cubicBezTo>
                <a:cubicBezTo>
                  <a:pt x="3204" y="12097"/>
                  <a:pt x="3422" y="10484"/>
                  <a:pt x="3422" y="13618"/>
                </a:cubicBezTo>
                <a:cubicBezTo>
                  <a:pt x="3422" y="16752"/>
                  <a:pt x="1969" y="19967"/>
                  <a:pt x="4336" y="17286"/>
                </a:cubicBezTo>
                <a:cubicBezTo>
                  <a:pt x="6702" y="14605"/>
                  <a:pt x="5765" y="15405"/>
                  <a:pt x="8742" y="13804"/>
                </a:cubicBezTo>
                <a:cubicBezTo>
                  <a:pt x="11718" y="12202"/>
                  <a:pt x="12660" y="12202"/>
                  <a:pt x="13787" y="12469"/>
                </a:cubicBezTo>
                <a:cubicBezTo>
                  <a:pt x="14913" y="12737"/>
                  <a:pt x="15240" y="10414"/>
                  <a:pt x="16513" y="8360"/>
                </a:cubicBezTo>
                <a:cubicBezTo>
                  <a:pt x="17786" y="6306"/>
                  <a:pt x="21600" y="3719"/>
                  <a:pt x="18585" y="2558"/>
                </a:cubicBezTo>
                <a:cubicBezTo>
                  <a:pt x="15571" y="1397"/>
                  <a:pt x="14340" y="-1633"/>
                  <a:pt x="12959" y="1130"/>
                </a:cubicBezTo>
                <a:cubicBezTo>
                  <a:pt x="11577" y="3892"/>
                  <a:pt x="13536" y="6375"/>
                  <a:pt x="13536" y="7095"/>
                </a:cubicBezTo>
                <a:cubicBezTo>
                  <a:pt x="13536" y="7815"/>
                  <a:pt x="13172" y="9149"/>
                  <a:pt x="11245" y="9416"/>
                </a:cubicBezTo>
                <a:cubicBezTo>
                  <a:pt x="9319" y="9683"/>
                  <a:pt x="6821" y="9229"/>
                  <a:pt x="6016" y="10483"/>
                </a:cubicBezTo>
                <a:cubicBezTo>
                  <a:pt x="5211" y="11737"/>
                  <a:pt x="9461" y="6397"/>
                  <a:pt x="7861" y="4170"/>
                </a:cubicBezTo>
                <a:cubicBezTo>
                  <a:pt x="6261" y="1944"/>
                  <a:pt x="5769" y="9590"/>
                  <a:pt x="3308" y="9069"/>
                </a:cubicBezTo>
                <a:close/>
                <a:moveTo>
                  <a:pt x="3308" y="9069"/>
                </a:moveTo>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g2649803363d_0_0"/>
          <p:cNvSpPr/>
          <p:nvPr/>
        </p:nvSpPr>
        <p:spPr>
          <a:xfrm>
            <a:off x="3205163" y="2853928"/>
            <a:ext cx="1072161" cy="803672"/>
          </a:xfrm>
          <a:custGeom>
            <a:avLst/>
            <a:gdLst/>
            <a:ahLst/>
            <a:cxnLst/>
            <a:rect l="l" t="t" r="r" b="b"/>
            <a:pathLst>
              <a:path w="20996" h="17236" extrusionOk="0">
                <a:moveTo>
                  <a:pt x="20996" y="15996"/>
                </a:moveTo>
                <a:cubicBezTo>
                  <a:pt x="19022" y="15575"/>
                  <a:pt x="11352" y="19021"/>
                  <a:pt x="5961" y="15947"/>
                </a:cubicBezTo>
                <a:cubicBezTo>
                  <a:pt x="570" y="12874"/>
                  <a:pt x="1426" y="3847"/>
                  <a:pt x="411" y="2029"/>
                </a:cubicBezTo>
                <a:cubicBezTo>
                  <a:pt x="-604" y="317"/>
                  <a:pt x="411" y="1232"/>
                  <a:pt x="1824" y="1232"/>
                </a:cubicBezTo>
                <a:cubicBezTo>
                  <a:pt x="3237" y="1232"/>
                  <a:pt x="10375" y="-2579"/>
                  <a:pt x="15944" y="3205"/>
                </a:cubicBezTo>
                <a:cubicBezTo>
                  <a:pt x="19882" y="7305"/>
                  <a:pt x="19473" y="14026"/>
                  <a:pt x="20996" y="15996"/>
                </a:cubicBezTo>
                <a:close/>
                <a:moveTo>
                  <a:pt x="20996" y="15996"/>
                </a:moveTo>
              </a:path>
            </a:pathLst>
          </a:custGeom>
          <a:solidFill>
            <a:srgbClr val="4B555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g2649803363d_0_0"/>
          <p:cNvSpPr/>
          <p:nvPr/>
        </p:nvSpPr>
        <p:spPr>
          <a:xfrm>
            <a:off x="5279829" y="1618061"/>
            <a:ext cx="1388286" cy="475092"/>
          </a:xfrm>
          <a:custGeom>
            <a:avLst/>
            <a:gdLst/>
            <a:ahLst/>
            <a:cxnLst/>
            <a:rect l="l" t="t" r="r" b="b"/>
            <a:pathLst>
              <a:path w="21600" h="21600" extrusionOk="0">
                <a:moveTo>
                  <a:pt x="0" y="21600"/>
                </a:moveTo>
                <a:lnTo>
                  <a:pt x="17713" y="21600"/>
                </a:lnTo>
                <a:lnTo>
                  <a:pt x="21600" y="0"/>
                </a:lnTo>
              </a:path>
            </a:pathLst>
          </a:custGeom>
          <a:noFill/>
          <a:ln w="12700" cap="flat" cmpd="sng">
            <a:solidFill>
              <a:srgbClr val="4B555F"/>
            </a:solidFill>
            <a:prstDash val="dot"/>
            <a:miter lim="800000"/>
            <a:headEnd type="oval" w="med" len="med"/>
            <a:tailEnd type="oval"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g2649803363d_0_0"/>
          <p:cNvSpPr/>
          <p:nvPr/>
        </p:nvSpPr>
        <p:spPr>
          <a:xfrm>
            <a:off x="6569275" y="1278394"/>
            <a:ext cx="1720500" cy="5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Prescriptive </a:t>
            </a:r>
            <a:endParaRPr sz="1100"/>
          </a:p>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Analytics</a:t>
            </a:r>
            <a:endParaRPr sz="1100"/>
          </a:p>
        </p:txBody>
      </p:sp>
      <p:sp>
        <p:nvSpPr>
          <p:cNvPr id="200" name="Google Shape;200;g2649803363d_0_0"/>
          <p:cNvSpPr/>
          <p:nvPr/>
        </p:nvSpPr>
        <p:spPr>
          <a:xfrm>
            <a:off x="5970391" y="2775349"/>
            <a:ext cx="1197774" cy="475092"/>
          </a:xfrm>
          <a:custGeom>
            <a:avLst/>
            <a:gdLst/>
            <a:ahLst/>
            <a:cxnLst/>
            <a:rect l="l" t="t" r="r" b="b"/>
            <a:pathLst>
              <a:path w="21600" h="21600" extrusionOk="0">
                <a:moveTo>
                  <a:pt x="0" y="21600"/>
                </a:moveTo>
                <a:lnTo>
                  <a:pt x="17095" y="21600"/>
                </a:lnTo>
                <a:lnTo>
                  <a:pt x="21600" y="0"/>
                </a:lnTo>
              </a:path>
            </a:pathLst>
          </a:custGeom>
          <a:noFill/>
          <a:ln w="12700" cap="flat" cmpd="sng">
            <a:solidFill>
              <a:srgbClr val="4B555F"/>
            </a:solidFill>
            <a:prstDash val="dot"/>
            <a:miter lim="800000"/>
            <a:headEnd type="oval" w="med" len="med"/>
            <a:tailEnd type="oval"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g2649803363d_0_0"/>
          <p:cNvSpPr/>
          <p:nvPr/>
        </p:nvSpPr>
        <p:spPr>
          <a:xfrm>
            <a:off x="7258913" y="2513145"/>
            <a:ext cx="1522500" cy="5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Descriptive Analytics</a:t>
            </a:r>
            <a:endParaRPr sz="2000">
              <a:solidFill>
                <a:srgbClr val="595959"/>
              </a:solidFill>
              <a:latin typeface="Lato"/>
              <a:ea typeface="Lato"/>
              <a:cs typeface="Lato"/>
              <a:sym typeface="Lato"/>
            </a:endParaRPr>
          </a:p>
        </p:txBody>
      </p:sp>
      <p:sp>
        <p:nvSpPr>
          <p:cNvPr id="202" name="Google Shape;202;g2649803363d_0_0"/>
          <p:cNvSpPr/>
          <p:nvPr/>
        </p:nvSpPr>
        <p:spPr>
          <a:xfrm flipH="1">
            <a:off x="2253242" y="2679502"/>
            <a:ext cx="1290654" cy="476226"/>
          </a:xfrm>
          <a:custGeom>
            <a:avLst/>
            <a:gdLst/>
            <a:ahLst/>
            <a:cxnLst/>
            <a:rect l="l" t="t" r="r" b="b"/>
            <a:pathLst>
              <a:path w="21600" h="21600" extrusionOk="0">
                <a:moveTo>
                  <a:pt x="0" y="21600"/>
                </a:moveTo>
                <a:lnTo>
                  <a:pt x="16996" y="21600"/>
                </a:lnTo>
                <a:lnTo>
                  <a:pt x="21600" y="0"/>
                </a:lnTo>
              </a:path>
            </a:pathLst>
          </a:custGeom>
          <a:noFill/>
          <a:ln w="12700" cap="flat" cmpd="sng">
            <a:solidFill>
              <a:srgbClr val="A0AAB4"/>
            </a:solidFill>
            <a:prstDash val="dot"/>
            <a:miter lim="800000"/>
            <a:headEnd type="oval" w="med" len="med"/>
            <a:tailEnd type="oval"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g2649803363d_0_0"/>
          <p:cNvSpPr/>
          <p:nvPr/>
        </p:nvSpPr>
        <p:spPr>
          <a:xfrm>
            <a:off x="914400" y="2419350"/>
            <a:ext cx="1265100" cy="7545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Diagnostic Analytics</a:t>
            </a:r>
            <a:endParaRPr sz="1100"/>
          </a:p>
        </p:txBody>
      </p:sp>
      <p:sp>
        <p:nvSpPr>
          <p:cNvPr id="204" name="Google Shape;204;g2649803363d_0_0"/>
          <p:cNvSpPr/>
          <p:nvPr/>
        </p:nvSpPr>
        <p:spPr>
          <a:xfrm>
            <a:off x="4368400" y="1111942"/>
            <a:ext cx="537948" cy="506142"/>
          </a:xfrm>
          <a:custGeom>
            <a:avLst/>
            <a:gdLst/>
            <a:ahLst/>
            <a:cxnLst/>
            <a:rect l="l" t="t" r="r" b="b"/>
            <a:pathLst>
              <a:path w="21600" h="21600" extrusionOk="0">
                <a:moveTo>
                  <a:pt x="0" y="21600"/>
                </a:moveTo>
                <a:lnTo>
                  <a:pt x="17713" y="21600"/>
                </a:lnTo>
                <a:lnTo>
                  <a:pt x="21600" y="0"/>
                </a:lnTo>
              </a:path>
            </a:pathLst>
          </a:custGeom>
          <a:noFill/>
          <a:ln w="12700" cap="flat" cmpd="sng">
            <a:solidFill>
              <a:srgbClr val="4B555F"/>
            </a:solidFill>
            <a:prstDash val="dot"/>
            <a:miter lim="800000"/>
            <a:headEnd type="oval" w="med" len="med"/>
            <a:tailEnd type="oval"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g2649803363d_0_0"/>
          <p:cNvSpPr/>
          <p:nvPr/>
        </p:nvSpPr>
        <p:spPr>
          <a:xfrm>
            <a:off x="3980698" y="576860"/>
            <a:ext cx="3087300" cy="5667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Evolved Organization</a:t>
            </a:r>
            <a:endParaRPr sz="1100"/>
          </a:p>
          <a:p>
            <a:pPr marL="0" marR="0" lvl="0" indent="0" algn="ctr" rtl="0">
              <a:lnSpc>
                <a:spcPct val="120000"/>
              </a:lnSpc>
              <a:spcBef>
                <a:spcPts val="0"/>
              </a:spcBef>
              <a:spcAft>
                <a:spcPts val="0"/>
              </a:spcAft>
              <a:buNone/>
            </a:pPr>
            <a:r>
              <a:rPr lang="en-US" sz="1100">
                <a:solidFill>
                  <a:srgbClr val="595959"/>
                </a:solidFill>
                <a:latin typeface="Lato"/>
                <a:ea typeface="Lato"/>
                <a:cs typeface="Lato"/>
                <a:sym typeface="Lato"/>
              </a:rPr>
              <a:t>With Decision driven by Prescriptive Analytics</a:t>
            </a:r>
            <a:endParaRPr sz="1100"/>
          </a:p>
        </p:txBody>
      </p:sp>
      <p:sp>
        <p:nvSpPr>
          <p:cNvPr id="206" name="Google Shape;206;g2649803363d_0_0"/>
          <p:cNvSpPr/>
          <p:nvPr/>
        </p:nvSpPr>
        <p:spPr>
          <a:xfrm rot="-6312607">
            <a:off x="2932438" y="1578072"/>
            <a:ext cx="1448381" cy="1126938"/>
          </a:xfrm>
          <a:custGeom>
            <a:avLst/>
            <a:gdLst/>
            <a:ahLst/>
            <a:cxnLst/>
            <a:rect l="l" t="t" r="r" b="b"/>
            <a:pathLst>
              <a:path w="21003" h="17825" extrusionOk="0">
                <a:moveTo>
                  <a:pt x="0" y="16019"/>
                </a:moveTo>
                <a:cubicBezTo>
                  <a:pt x="7953" y="18811"/>
                  <a:pt x="15290" y="19786"/>
                  <a:pt x="18863" y="8155"/>
                </a:cubicBezTo>
                <a:cubicBezTo>
                  <a:pt x="19676" y="5451"/>
                  <a:pt x="20261" y="2175"/>
                  <a:pt x="20905" y="1575"/>
                </a:cubicBezTo>
                <a:cubicBezTo>
                  <a:pt x="21098" y="1286"/>
                  <a:pt x="21151" y="1131"/>
                  <a:pt x="19634" y="1242"/>
                </a:cubicBezTo>
                <a:cubicBezTo>
                  <a:pt x="18117" y="1353"/>
                  <a:pt x="11299" y="-1814"/>
                  <a:pt x="6099" y="1561"/>
                </a:cubicBezTo>
                <a:cubicBezTo>
                  <a:pt x="-449" y="5810"/>
                  <a:pt x="1711" y="13199"/>
                  <a:pt x="0" y="16019"/>
                </a:cubicBezTo>
                <a:close/>
                <a:moveTo>
                  <a:pt x="0" y="16019"/>
                </a:moveTo>
              </a:path>
            </a:pathLst>
          </a:custGeom>
          <a:solidFill>
            <a:srgbClr val="BEC8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g2649803363d_0_0"/>
          <p:cNvSpPr/>
          <p:nvPr/>
        </p:nvSpPr>
        <p:spPr>
          <a:xfrm>
            <a:off x="951642" y="1264768"/>
            <a:ext cx="1265100" cy="7545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r>
              <a:rPr lang="en-US" sz="2000">
                <a:solidFill>
                  <a:srgbClr val="595959"/>
                </a:solidFill>
                <a:latin typeface="Lato"/>
                <a:ea typeface="Lato"/>
                <a:cs typeface="Lato"/>
                <a:sym typeface="Lato"/>
              </a:rPr>
              <a:t>Predictive Analytics</a:t>
            </a:r>
            <a:endParaRPr sz="1100"/>
          </a:p>
        </p:txBody>
      </p:sp>
      <p:sp>
        <p:nvSpPr>
          <p:cNvPr id="208" name="Google Shape;208;g2649803363d_0_0"/>
          <p:cNvSpPr/>
          <p:nvPr/>
        </p:nvSpPr>
        <p:spPr>
          <a:xfrm rot="10800000" flipH="1">
            <a:off x="2286838" y="1775485"/>
            <a:ext cx="1197774" cy="365148"/>
          </a:xfrm>
          <a:custGeom>
            <a:avLst/>
            <a:gdLst/>
            <a:ahLst/>
            <a:cxnLst/>
            <a:rect l="l" t="t" r="r" b="b"/>
            <a:pathLst>
              <a:path w="21600" h="21600" extrusionOk="0">
                <a:moveTo>
                  <a:pt x="0" y="21600"/>
                </a:moveTo>
                <a:lnTo>
                  <a:pt x="17095" y="21600"/>
                </a:lnTo>
                <a:lnTo>
                  <a:pt x="21600" y="0"/>
                </a:lnTo>
              </a:path>
            </a:pathLst>
          </a:custGeom>
          <a:noFill/>
          <a:ln w="12700" cap="flat" cmpd="sng">
            <a:solidFill>
              <a:srgbClr val="4B555F"/>
            </a:solidFill>
            <a:prstDash val="dot"/>
            <a:miter lim="800000"/>
            <a:headEnd type="oval" w="med" len="med"/>
            <a:tailEnd type="oval"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g2649803363d_0_0"/>
          <p:cNvSpPr txBox="1">
            <a:spLocks noGrp="1"/>
          </p:cNvSpPr>
          <p:nvPr>
            <p:ph type="ftr" idx="11"/>
          </p:nvPr>
        </p:nvSpPr>
        <p:spPr>
          <a:xfrm>
            <a:off x="3028950" y="4844087"/>
            <a:ext cx="3086100" cy="215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US" sz="1100"/>
              <a:t>© DataMites®. All rights reserved</a:t>
            </a:r>
            <a:endParaRPr sz="1100"/>
          </a:p>
        </p:txBody>
      </p:sp>
      <p:sp>
        <p:nvSpPr>
          <p:cNvPr id="210" name="Google Shape;210;g2649803363d_0_0"/>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500"/>
                                        <p:tgtEl>
                                          <p:spTgt spid="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500"/>
                                        <p:tgtEl>
                                          <p:spTgt spid="200"/>
                                        </p:tgtEl>
                                      </p:cBhvr>
                                    </p:animEffect>
                                  </p:childTnLst>
                                </p:cTn>
                              </p:par>
                              <p:par>
                                <p:cTn id="18" presetID="2" presetClass="entr" presetSubtype="2" fill="hold" nodeType="withEffect">
                                  <p:stCondLst>
                                    <p:cond delay="0"/>
                                  </p:stCondLst>
                                  <p:childTnLst>
                                    <p:set>
                                      <p:cBhvr>
                                        <p:cTn id="19" dur="1" fill="hold">
                                          <p:stCondLst>
                                            <p:cond delay="0"/>
                                          </p:stCondLst>
                                        </p:cTn>
                                        <p:tgtEl>
                                          <p:spTgt spid="201"/>
                                        </p:tgtEl>
                                        <p:attrNameLst>
                                          <p:attrName>style.visibility</p:attrName>
                                        </p:attrNameLst>
                                      </p:cBhvr>
                                      <p:to>
                                        <p:strVal val="visible"/>
                                      </p:to>
                                    </p:set>
                                    <p:anim calcmode="lin" valueType="num">
                                      <p:cBhvr additive="base">
                                        <p:cTn id="20" dur="500"/>
                                        <p:tgtEl>
                                          <p:spTgt spid="201"/>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fade">
                                      <p:cBhvr>
                                        <p:cTn id="25" dur="500"/>
                                        <p:tgtEl>
                                          <p:spTgt spid="1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2"/>
                                        </p:tgtEl>
                                        <p:attrNameLst>
                                          <p:attrName>style.visibility</p:attrName>
                                        </p:attrNameLst>
                                      </p:cBhvr>
                                      <p:to>
                                        <p:strVal val="visible"/>
                                      </p:to>
                                    </p:set>
                                    <p:animEffect transition="in" filter="fade">
                                      <p:cBhvr>
                                        <p:cTn id="30" dur="500"/>
                                        <p:tgtEl>
                                          <p:spTgt spid="202"/>
                                        </p:tgtEl>
                                      </p:cBhvr>
                                    </p:animEffect>
                                  </p:childTnLst>
                                </p:cTn>
                              </p:par>
                              <p:par>
                                <p:cTn id="31" presetID="23" presetClass="entr" presetSubtype="16" fill="hold" nodeType="withEffect">
                                  <p:stCondLst>
                                    <p:cond delay="0"/>
                                  </p:stCondLst>
                                  <p:childTnLst>
                                    <p:set>
                                      <p:cBhvr>
                                        <p:cTn id="32" dur="1" fill="hold">
                                          <p:stCondLst>
                                            <p:cond delay="0"/>
                                          </p:stCondLst>
                                        </p:cTn>
                                        <p:tgtEl>
                                          <p:spTgt spid="203"/>
                                        </p:tgtEl>
                                        <p:attrNameLst>
                                          <p:attrName>style.visibility</p:attrName>
                                        </p:attrNameLst>
                                      </p:cBhvr>
                                      <p:to>
                                        <p:strVal val="visible"/>
                                      </p:to>
                                    </p:set>
                                    <p:anim calcmode="lin" valueType="num">
                                      <p:cBhvr additive="base">
                                        <p:cTn id="33" dur="500"/>
                                        <p:tgtEl>
                                          <p:spTgt spid="203"/>
                                        </p:tgtEl>
                                        <p:attrNameLst>
                                          <p:attrName>ppt_w</p:attrName>
                                        </p:attrNameLst>
                                      </p:cBhvr>
                                      <p:tavLst>
                                        <p:tav tm="0">
                                          <p:val>
                                            <p:strVal val="0"/>
                                          </p:val>
                                        </p:tav>
                                        <p:tav tm="100000">
                                          <p:val>
                                            <p:strVal val="#ppt_w"/>
                                          </p:val>
                                        </p:tav>
                                      </p:tavLst>
                                    </p:anim>
                                    <p:anim calcmode="lin" valueType="num">
                                      <p:cBhvr additive="base">
                                        <p:cTn id="34" dur="500"/>
                                        <p:tgtEl>
                                          <p:spTgt spid="203"/>
                                        </p:tgtEl>
                                        <p:attrNameLst>
                                          <p:attrName>ppt_h</p:attrName>
                                        </p:attrNameLst>
                                      </p:cBhvr>
                                      <p:tavLst>
                                        <p:tav tm="0">
                                          <p:val>
                                            <p:str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500"/>
                                        <p:tgtEl>
                                          <p:spTgt spid="20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8"/>
                                        </p:tgtEl>
                                        <p:attrNameLst>
                                          <p:attrName>style.visibility</p:attrName>
                                        </p:attrNameLst>
                                      </p:cBhvr>
                                      <p:to>
                                        <p:strVal val="visible"/>
                                      </p:to>
                                    </p:set>
                                    <p:animEffect transition="in" filter="fade">
                                      <p:cBhvr>
                                        <p:cTn id="44" dur="500"/>
                                        <p:tgtEl>
                                          <p:spTgt spid="208"/>
                                        </p:tgtEl>
                                      </p:cBhvr>
                                    </p:animEffect>
                                  </p:childTnLst>
                                </p:cTn>
                              </p:par>
                              <p:par>
                                <p:cTn id="45" presetID="23" presetClass="entr" presetSubtype="16" fill="hold" nodeType="withEffect">
                                  <p:stCondLst>
                                    <p:cond delay="0"/>
                                  </p:stCondLst>
                                  <p:childTnLst>
                                    <p:set>
                                      <p:cBhvr>
                                        <p:cTn id="46" dur="1" fill="hold">
                                          <p:stCondLst>
                                            <p:cond delay="0"/>
                                          </p:stCondLst>
                                        </p:cTn>
                                        <p:tgtEl>
                                          <p:spTgt spid="207"/>
                                        </p:tgtEl>
                                        <p:attrNameLst>
                                          <p:attrName>style.visibility</p:attrName>
                                        </p:attrNameLst>
                                      </p:cBhvr>
                                      <p:to>
                                        <p:strVal val="visible"/>
                                      </p:to>
                                    </p:set>
                                    <p:anim calcmode="lin" valueType="num">
                                      <p:cBhvr additive="base">
                                        <p:cTn id="47" dur="500"/>
                                        <p:tgtEl>
                                          <p:spTgt spid="207"/>
                                        </p:tgtEl>
                                        <p:attrNameLst>
                                          <p:attrName>ppt_w</p:attrName>
                                        </p:attrNameLst>
                                      </p:cBhvr>
                                      <p:tavLst>
                                        <p:tav tm="0">
                                          <p:val>
                                            <p:strVal val="0"/>
                                          </p:val>
                                        </p:tav>
                                        <p:tav tm="100000">
                                          <p:val>
                                            <p:strVal val="#ppt_w"/>
                                          </p:val>
                                        </p:tav>
                                      </p:tavLst>
                                    </p:anim>
                                    <p:anim calcmode="lin" valueType="num">
                                      <p:cBhvr additive="base">
                                        <p:cTn id="48" dur="500"/>
                                        <p:tgtEl>
                                          <p:spTgt spid="207"/>
                                        </p:tgtEl>
                                        <p:attrNameLst>
                                          <p:attrName>ppt_h</p:attrName>
                                        </p:attrNameLst>
                                      </p:cBhvr>
                                      <p:tavLst>
                                        <p:tav tm="0">
                                          <p:val>
                                            <p:str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 calcmode="lin" valueType="num">
                                      <p:cBhvr additive="base">
                                        <p:cTn id="53" dur="500"/>
                                        <p:tgtEl>
                                          <p:spTgt spid="191"/>
                                        </p:tgtEl>
                                        <p:attrNameLst>
                                          <p:attrName>ppt_w</p:attrName>
                                        </p:attrNameLst>
                                      </p:cBhvr>
                                      <p:tavLst>
                                        <p:tav tm="0">
                                          <p:val>
                                            <p:strVal val="0"/>
                                          </p:val>
                                        </p:tav>
                                        <p:tav tm="100000">
                                          <p:val>
                                            <p:strVal val="#ppt_w"/>
                                          </p:val>
                                        </p:tav>
                                      </p:tavLst>
                                    </p:anim>
                                    <p:anim calcmode="lin" valueType="num">
                                      <p:cBhvr additive="base">
                                        <p:cTn id="54" dur="500"/>
                                        <p:tgtEl>
                                          <p:spTgt spid="19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fade">
                                      <p:cBhvr>
                                        <p:cTn id="59" dur="500"/>
                                        <p:tgtEl>
                                          <p:spTgt spid="198"/>
                                        </p:tgtEl>
                                      </p:cBhvr>
                                    </p:animEffect>
                                  </p:childTnLst>
                                </p:cTn>
                              </p:par>
                              <p:par>
                                <p:cTn id="60" presetID="23" presetClass="entr" presetSubtype="16" fill="hold" nodeType="withEffect">
                                  <p:stCondLst>
                                    <p:cond delay="0"/>
                                  </p:stCondLst>
                                  <p:childTnLst>
                                    <p:set>
                                      <p:cBhvr>
                                        <p:cTn id="61" dur="1" fill="hold">
                                          <p:stCondLst>
                                            <p:cond delay="0"/>
                                          </p:stCondLst>
                                        </p:cTn>
                                        <p:tgtEl>
                                          <p:spTgt spid="199"/>
                                        </p:tgtEl>
                                        <p:attrNameLst>
                                          <p:attrName>style.visibility</p:attrName>
                                        </p:attrNameLst>
                                      </p:cBhvr>
                                      <p:to>
                                        <p:strVal val="visible"/>
                                      </p:to>
                                    </p:set>
                                    <p:anim calcmode="lin" valueType="num">
                                      <p:cBhvr additive="base">
                                        <p:cTn id="62" dur="500"/>
                                        <p:tgtEl>
                                          <p:spTgt spid="199"/>
                                        </p:tgtEl>
                                        <p:attrNameLst>
                                          <p:attrName>ppt_w</p:attrName>
                                        </p:attrNameLst>
                                      </p:cBhvr>
                                      <p:tavLst>
                                        <p:tav tm="0">
                                          <p:val>
                                            <p:strVal val="0"/>
                                          </p:val>
                                        </p:tav>
                                        <p:tav tm="100000">
                                          <p:val>
                                            <p:strVal val="#ppt_w"/>
                                          </p:val>
                                        </p:tav>
                                      </p:tavLst>
                                    </p:anim>
                                    <p:anim calcmode="lin" valueType="num">
                                      <p:cBhvr additive="base">
                                        <p:cTn id="63" dur="500"/>
                                        <p:tgtEl>
                                          <p:spTgt spid="199"/>
                                        </p:tgtEl>
                                        <p:attrNameLst>
                                          <p:attrName>ppt_h</p:attrName>
                                        </p:attrNameLst>
                                      </p:cBhvr>
                                      <p:tavLst>
                                        <p:tav tm="0">
                                          <p:val>
                                            <p:str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3" presetClass="entr" presetSubtype="16" fill="hold" nodeType="clickEffect">
                                  <p:stCondLst>
                                    <p:cond delay="0"/>
                                  </p:stCondLst>
                                  <p:childTnLst>
                                    <p:set>
                                      <p:cBhvr>
                                        <p:cTn id="67" dur="1" fill="hold">
                                          <p:stCondLst>
                                            <p:cond delay="0"/>
                                          </p:stCondLst>
                                        </p:cTn>
                                        <p:tgtEl>
                                          <p:spTgt spid="192"/>
                                        </p:tgtEl>
                                        <p:attrNameLst>
                                          <p:attrName>style.visibility</p:attrName>
                                        </p:attrNameLst>
                                      </p:cBhvr>
                                      <p:to>
                                        <p:strVal val="visible"/>
                                      </p:to>
                                    </p:set>
                                    <p:anim calcmode="lin" valueType="num">
                                      <p:cBhvr additive="base">
                                        <p:cTn id="68" dur="75"/>
                                        <p:tgtEl>
                                          <p:spTgt spid="192"/>
                                        </p:tgtEl>
                                        <p:attrNameLst>
                                          <p:attrName>ppt_w</p:attrName>
                                        </p:attrNameLst>
                                      </p:cBhvr>
                                      <p:tavLst>
                                        <p:tav tm="0">
                                          <p:val>
                                            <p:strVal val="0"/>
                                          </p:val>
                                        </p:tav>
                                        <p:tav tm="100000">
                                          <p:val>
                                            <p:strVal val="#ppt_w"/>
                                          </p:val>
                                        </p:tav>
                                      </p:tavLst>
                                    </p:anim>
                                    <p:anim calcmode="lin" valueType="num">
                                      <p:cBhvr additive="base">
                                        <p:cTn id="69" dur="75"/>
                                        <p:tgtEl>
                                          <p:spTgt spid="192"/>
                                        </p:tgtEl>
                                        <p:attrNameLst>
                                          <p:attrName>ppt_h</p:attrName>
                                        </p:attrNameLst>
                                      </p:cBhvr>
                                      <p:tavLst>
                                        <p:tav tm="0">
                                          <p:val>
                                            <p:str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04"/>
                                        </p:tgtEl>
                                        <p:attrNameLst>
                                          <p:attrName>style.visibility</p:attrName>
                                        </p:attrNameLst>
                                      </p:cBhvr>
                                      <p:to>
                                        <p:strVal val="visible"/>
                                      </p:to>
                                    </p:set>
                                    <p:animEffect transition="in" filter="fade">
                                      <p:cBhvr>
                                        <p:cTn id="74" dur="500"/>
                                        <p:tgtEl>
                                          <p:spTgt spid="204"/>
                                        </p:tgtEl>
                                      </p:cBhvr>
                                    </p:animEffect>
                                  </p:childTnLst>
                                </p:cTn>
                              </p:par>
                              <p:par>
                                <p:cTn id="75" presetID="23" presetClass="entr" presetSubtype="16" fill="hold" nodeType="withEffect">
                                  <p:stCondLst>
                                    <p:cond delay="0"/>
                                  </p:stCondLst>
                                  <p:childTnLst>
                                    <p:set>
                                      <p:cBhvr>
                                        <p:cTn id="76" dur="1" fill="hold">
                                          <p:stCondLst>
                                            <p:cond delay="0"/>
                                          </p:stCondLst>
                                        </p:cTn>
                                        <p:tgtEl>
                                          <p:spTgt spid="205"/>
                                        </p:tgtEl>
                                        <p:attrNameLst>
                                          <p:attrName>style.visibility</p:attrName>
                                        </p:attrNameLst>
                                      </p:cBhvr>
                                      <p:to>
                                        <p:strVal val="visible"/>
                                      </p:to>
                                    </p:set>
                                    <p:anim calcmode="lin" valueType="num">
                                      <p:cBhvr additive="base">
                                        <p:cTn id="77" dur="500"/>
                                        <p:tgtEl>
                                          <p:spTgt spid="205"/>
                                        </p:tgtEl>
                                        <p:attrNameLst>
                                          <p:attrName>ppt_w</p:attrName>
                                        </p:attrNameLst>
                                      </p:cBhvr>
                                      <p:tavLst>
                                        <p:tav tm="0">
                                          <p:val>
                                            <p:strVal val="0"/>
                                          </p:val>
                                        </p:tav>
                                        <p:tav tm="100000">
                                          <p:val>
                                            <p:strVal val="#ppt_w"/>
                                          </p:val>
                                        </p:tav>
                                      </p:tavLst>
                                    </p:anim>
                                    <p:anim calcmode="lin" valueType="num">
                                      <p:cBhvr additive="base">
                                        <p:cTn id="78" dur="500"/>
                                        <p:tgtEl>
                                          <p:spTgt spid="2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45"/>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grpSp>
        <p:nvGrpSpPr>
          <p:cNvPr id="57" name="Google Shape;57;p45"/>
          <p:cNvGrpSpPr/>
          <p:nvPr/>
        </p:nvGrpSpPr>
        <p:grpSpPr>
          <a:xfrm>
            <a:off x="135754" y="205572"/>
            <a:ext cx="10822972" cy="3447675"/>
            <a:chOff x="5204" y="985496"/>
            <a:chExt cx="10822972" cy="3447675"/>
          </a:xfrm>
        </p:grpSpPr>
        <p:sp>
          <p:nvSpPr>
            <p:cNvPr id="58" name="Google Shape;58;p45"/>
            <p:cNvSpPr/>
            <p:nvPr/>
          </p:nvSpPr>
          <p:spPr>
            <a:xfrm>
              <a:off x="5204" y="985496"/>
              <a:ext cx="2366536" cy="12096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5"/>
            <p:cNvSpPr txBox="1"/>
            <p:nvPr/>
          </p:nvSpPr>
          <p:spPr>
            <a:xfrm>
              <a:off x="5204" y="985496"/>
              <a:ext cx="2366536" cy="806400"/>
            </a:xfrm>
            <a:prstGeom prst="rect">
              <a:avLst/>
            </a:prstGeom>
            <a:noFill/>
            <a:ln>
              <a:noFill/>
            </a:ln>
          </p:spPr>
          <p:txBody>
            <a:bodyPr spcFirstLastPara="1" wrap="square" lIns="199125" tIns="199125" rIns="199125" bIns="106675"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Phase 1</a:t>
              </a:r>
              <a:endParaRPr/>
            </a:p>
          </p:txBody>
        </p:sp>
        <p:sp>
          <p:nvSpPr>
            <p:cNvPr id="60" name="Google Shape;60;p45"/>
            <p:cNvSpPr/>
            <p:nvPr/>
          </p:nvSpPr>
          <p:spPr>
            <a:xfrm>
              <a:off x="489925" y="1791899"/>
              <a:ext cx="2547300" cy="2641200"/>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5"/>
            <p:cNvSpPr txBox="1"/>
            <p:nvPr/>
          </p:nvSpPr>
          <p:spPr>
            <a:xfrm>
              <a:off x="559224" y="1861199"/>
              <a:ext cx="2478000" cy="2502600"/>
            </a:xfrm>
            <a:prstGeom prst="rect">
              <a:avLst/>
            </a:prstGeom>
            <a:noFill/>
            <a:ln>
              <a:noFill/>
            </a:ln>
          </p:spPr>
          <p:txBody>
            <a:bodyPr spcFirstLastPara="1" wrap="square" lIns="199125" tIns="199125" rIns="199125" bIns="199125" anchor="t" anchorCtr="0">
              <a:noAutofit/>
            </a:bodyPr>
            <a:lstStyle/>
            <a:p>
              <a:pPr marL="285750" marR="0" lvl="1" indent="-285750" algn="l" rtl="0">
                <a:lnSpc>
                  <a:spcPct val="9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Self-Study</a:t>
              </a:r>
              <a:endParaRPr/>
            </a:p>
          </p:txBody>
        </p:sp>
        <p:sp>
          <p:nvSpPr>
            <p:cNvPr id="62" name="Google Shape;62;p45"/>
            <p:cNvSpPr/>
            <p:nvPr/>
          </p:nvSpPr>
          <p:spPr>
            <a:xfrm>
              <a:off x="2730500" y="1094096"/>
              <a:ext cx="760567" cy="589199"/>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5"/>
            <p:cNvSpPr txBox="1"/>
            <p:nvPr/>
          </p:nvSpPr>
          <p:spPr>
            <a:xfrm>
              <a:off x="2730500" y="1211936"/>
              <a:ext cx="583807" cy="35351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64" name="Google Shape;64;p45"/>
            <p:cNvSpPr/>
            <p:nvPr/>
          </p:nvSpPr>
          <p:spPr>
            <a:xfrm>
              <a:off x="3806775" y="985496"/>
              <a:ext cx="2366536" cy="12096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5"/>
            <p:cNvSpPr txBox="1"/>
            <p:nvPr/>
          </p:nvSpPr>
          <p:spPr>
            <a:xfrm>
              <a:off x="3806775" y="985496"/>
              <a:ext cx="2366536" cy="806400"/>
            </a:xfrm>
            <a:prstGeom prst="rect">
              <a:avLst/>
            </a:prstGeom>
            <a:noFill/>
            <a:ln>
              <a:noFill/>
            </a:ln>
          </p:spPr>
          <p:txBody>
            <a:bodyPr spcFirstLastPara="1" wrap="square" lIns="199125" tIns="199125" rIns="199125" bIns="106675"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Phase 2</a:t>
              </a:r>
              <a:endParaRPr/>
            </a:p>
          </p:txBody>
        </p:sp>
        <p:sp>
          <p:nvSpPr>
            <p:cNvPr id="66" name="Google Shape;66;p45"/>
            <p:cNvSpPr/>
            <p:nvPr/>
          </p:nvSpPr>
          <p:spPr>
            <a:xfrm>
              <a:off x="4291487" y="1791896"/>
              <a:ext cx="2366536" cy="2641275"/>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5"/>
            <p:cNvSpPr txBox="1"/>
            <p:nvPr/>
          </p:nvSpPr>
          <p:spPr>
            <a:xfrm>
              <a:off x="4360800" y="1861209"/>
              <a:ext cx="2227910" cy="2502649"/>
            </a:xfrm>
            <a:prstGeom prst="rect">
              <a:avLst/>
            </a:prstGeom>
            <a:noFill/>
            <a:ln>
              <a:noFill/>
            </a:ln>
          </p:spPr>
          <p:txBody>
            <a:bodyPr spcFirstLastPara="1" wrap="square" lIns="199125" tIns="199125" rIns="199125" bIns="199125" anchor="t" anchorCtr="0">
              <a:noAutofit/>
            </a:bodyPr>
            <a:lstStyle/>
            <a:p>
              <a:pPr marL="285750" marR="0" lvl="1" indent="-285750" algn="l" rtl="0">
                <a:lnSpc>
                  <a:spcPct val="9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Core Concepts</a:t>
              </a:r>
              <a:endParaRPr/>
            </a:p>
            <a:p>
              <a:pPr marL="285750" marR="0" lvl="1" indent="-285750" algn="l" rtl="0">
                <a:lnSpc>
                  <a:spcPct val="90000"/>
                </a:lnSpc>
                <a:spcBef>
                  <a:spcPts val="42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Mini Projects</a:t>
              </a:r>
              <a:endParaRPr/>
            </a:p>
          </p:txBody>
        </p:sp>
        <p:sp>
          <p:nvSpPr>
            <p:cNvPr id="68" name="Google Shape;68;p45"/>
            <p:cNvSpPr/>
            <p:nvPr/>
          </p:nvSpPr>
          <p:spPr>
            <a:xfrm>
              <a:off x="6532070" y="1094096"/>
              <a:ext cx="760567" cy="589199"/>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5"/>
            <p:cNvSpPr txBox="1"/>
            <p:nvPr/>
          </p:nvSpPr>
          <p:spPr>
            <a:xfrm>
              <a:off x="6532070" y="1211936"/>
              <a:ext cx="583807" cy="35351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70" name="Google Shape;70;p45"/>
            <p:cNvSpPr/>
            <p:nvPr/>
          </p:nvSpPr>
          <p:spPr>
            <a:xfrm>
              <a:off x="7608345" y="985496"/>
              <a:ext cx="2366536" cy="12096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5"/>
            <p:cNvSpPr txBox="1"/>
            <p:nvPr/>
          </p:nvSpPr>
          <p:spPr>
            <a:xfrm>
              <a:off x="7608345" y="985496"/>
              <a:ext cx="2366536" cy="806400"/>
            </a:xfrm>
            <a:prstGeom prst="rect">
              <a:avLst/>
            </a:prstGeom>
            <a:noFill/>
            <a:ln>
              <a:noFill/>
            </a:ln>
          </p:spPr>
          <p:txBody>
            <a:bodyPr spcFirstLastPara="1" wrap="square" lIns="199125" tIns="199125" rIns="199125" bIns="106675"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Phase 3</a:t>
              </a:r>
              <a:endParaRPr/>
            </a:p>
          </p:txBody>
        </p:sp>
        <p:sp>
          <p:nvSpPr>
            <p:cNvPr id="72" name="Google Shape;72;p45"/>
            <p:cNvSpPr/>
            <p:nvPr/>
          </p:nvSpPr>
          <p:spPr>
            <a:xfrm>
              <a:off x="8093058" y="1791896"/>
              <a:ext cx="2366536" cy="2641275"/>
            </a:xfrm>
            <a:prstGeom prst="roundRect">
              <a:avLst>
                <a:gd name="adj" fmla="val 10000"/>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5"/>
            <p:cNvSpPr txBox="1"/>
            <p:nvPr/>
          </p:nvSpPr>
          <p:spPr>
            <a:xfrm>
              <a:off x="8162376" y="1861199"/>
              <a:ext cx="2665800" cy="2502600"/>
            </a:xfrm>
            <a:prstGeom prst="rect">
              <a:avLst/>
            </a:prstGeom>
            <a:noFill/>
            <a:ln>
              <a:noFill/>
            </a:ln>
          </p:spPr>
          <p:txBody>
            <a:bodyPr spcFirstLastPara="1" wrap="square" lIns="199125" tIns="199125" rIns="199125" bIns="199125" anchor="t" anchorCtr="0">
              <a:noAutofit/>
            </a:bodyPr>
            <a:lstStyle/>
            <a:p>
              <a:pPr marL="285750" marR="0" lvl="1" indent="-285750" algn="l" rtl="0">
                <a:lnSpc>
                  <a:spcPct val="9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Internship</a:t>
              </a:r>
              <a:endParaRPr/>
            </a:p>
            <a:p>
              <a:pPr marL="285750" marR="0" lvl="1" indent="-285750" algn="l" rtl="0">
                <a:lnSpc>
                  <a:spcPct val="90000"/>
                </a:lnSpc>
                <a:spcBef>
                  <a:spcPts val="42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Full Projects</a:t>
              </a:r>
              <a:endParaRPr/>
            </a:p>
            <a:p>
              <a:pPr marL="285750" marR="0" lvl="1" indent="-285750" algn="l" rtl="0">
                <a:lnSpc>
                  <a:spcPct val="90000"/>
                </a:lnSpc>
                <a:spcBef>
                  <a:spcPts val="42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Placement Assistance</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EBA6-3608-48DD-9789-635D3739E1B0}"/>
              </a:ext>
            </a:extLst>
          </p:cNvPr>
          <p:cNvSpPr>
            <a:spLocks noGrp="1"/>
          </p:cNvSpPr>
          <p:nvPr>
            <p:ph type="title"/>
          </p:nvPr>
        </p:nvSpPr>
        <p:spPr>
          <a:xfrm>
            <a:off x="457199" y="133350"/>
            <a:ext cx="7415213" cy="460771"/>
          </a:xfrm>
        </p:spPr>
        <p:txBody>
          <a:bodyPr/>
          <a:lstStyle/>
          <a:p>
            <a:r>
              <a:rPr lang="en-US" dirty="0"/>
              <a:t>Types of Analytics Classification</a:t>
            </a:r>
            <a:endParaRPr lang="en-IN" dirty="0"/>
          </a:p>
        </p:txBody>
      </p:sp>
      <p:sp>
        <p:nvSpPr>
          <p:cNvPr id="4" name="Slide Number Placeholder 3">
            <a:extLst>
              <a:ext uri="{FF2B5EF4-FFF2-40B4-BE49-F238E27FC236}">
                <a16:creationId xmlns:a16="http://schemas.microsoft.com/office/drawing/2014/main" id="{2620C1AC-FCDE-4C6E-8C8A-AF9ED04F92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6" name="Rectangle 2">
            <a:extLst>
              <a:ext uri="{FF2B5EF4-FFF2-40B4-BE49-F238E27FC236}">
                <a16:creationId xmlns:a16="http://schemas.microsoft.com/office/drawing/2014/main" id="{C7F3DA5F-1E66-46E9-8A49-0263E2F402C0}"/>
              </a:ext>
            </a:extLst>
          </p:cNvPr>
          <p:cNvSpPr>
            <a:spLocks noGrp="1" noChangeArrowheads="1"/>
          </p:cNvSpPr>
          <p:nvPr>
            <p:ph type="body" idx="1"/>
          </p:nvPr>
        </p:nvSpPr>
        <p:spPr bwMode="auto">
          <a:xfrm>
            <a:off x="64294" y="681396"/>
            <a:ext cx="892730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buFont typeface="Wingdings" panose="05000000000000000000" pitchFamily="2" charset="2"/>
              <a:buChar char="v"/>
            </a:pPr>
            <a:r>
              <a:rPr kumimoji="0" lang="en-US" altLang="en-US" sz="1400" b="1" i="0" u="none" strike="noStrike" cap="none" normalizeH="0" baseline="0" dirty="0">
                <a:ln>
                  <a:noFill/>
                </a:ln>
                <a:solidFill>
                  <a:schemeClr val="tx1"/>
                </a:solidFill>
                <a:effectLst/>
                <a:latin typeface="Arial" panose="020B0604020202020204" pitchFamily="34" charset="0"/>
              </a:rPr>
              <a:t>Descriptive Analytics (What happened?)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Summarizes historical data to understand trends and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Example:</a:t>
            </a:r>
            <a:r>
              <a:rPr kumimoji="0" lang="en-US" altLang="en-US" sz="1400" b="0" i="0" u="none" strike="noStrike" cap="none" normalizeH="0" baseline="0" dirty="0">
                <a:ln>
                  <a:noFill/>
                </a:ln>
                <a:solidFill>
                  <a:schemeClr val="tx1"/>
                </a:solidFill>
                <a:effectLst/>
                <a:latin typeface="Arial" panose="020B0604020202020204" pitchFamily="34" charset="0"/>
              </a:rPr>
              <a:t> Sales reports showing revenue trends over the last 5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Tools:</a:t>
            </a:r>
            <a:r>
              <a:rPr kumimoji="0" lang="en-US" altLang="en-US" sz="1400" b="0" i="0" u="none" strike="noStrike" cap="none" normalizeH="0" baseline="0" dirty="0">
                <a:ln>
                  <a:noFill/>
                </a:ln>
                <a:solidFill>
                  <a:schemeClr val="tx1"/>
                </a:solidFill>
                <a:effectLst/>
                <a:latin typeface="Arial" panose="020B0604020202020204" pitchFamily="34" charset="0"/>
              </a:rPr>
              <a:t> Excel, SQL, Tableau, Power BI.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eaLnBrk="0" fontAlgn="base" hangingPunct="0">
              <a:spcBef>
                <a:spcPct val="0"/>
              </a:spcBef>
              <a:spcAft>
                <a:spcPct val="0"/>
              </a:spcAft>
              <a:buClrTx/>
              <a:buSzTx/>
              <a:buFont typeface="Wingdings" panose="05000000000000000000" pitchFamily="2" charset="2"/>
              <a:buChar char="v"/>
            </a:pPr>
            <a:r>
              <a:rPr kumimoji="0" lang="en-US" altLang="en-US" sz="1400" b="1" i="0" u="none" strike="noStrike" cap="none" normalizeH="0" baseline="0" dirty="0">
                <a:ln>
                  <a:noFill/>
                </a:ln>
                <a:solidFill>
                  <a:schemeClr val="tx1"/>
                </a:solidFill>
                <a:effectLst/>
                <a:latin typeface="Arial" panose="020B0604020202020204" pitchFamily="34" charset="0"/>
              </a:rPr>
              <a:t>Diagnostic Analytics (Why did it happen?)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Analyzes past data to determine reasons for trends or anomalies.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Example:</a:t>
            </a:r>
            <a:r>
              <a:rPr kumimoji="0" lang="en-US" altLang="en-US" sz="1400" b="0" i="0" u="none" strike="noStrike" cap="none" normalizeH="0" baseline="0" dirty="0">
                <a:ln>
                  <a:noFill/>
                </a:ln>
                <a:solidFill>
                  <a:schemeClr val="tx1"/>
                </a:solidFill>
                <a:effectLst/>
                <a:latin typeface="Arial" panose="020B0604020202020204" pitchFamily="34" charset="0"/>
              </a:rPr>
              <a:t> Identifying why website traffic dropped suddenly.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Tools:</a:t>
            </a:r>
            <a:r>
              <a:rPr kumimoji="0" lang="en-US" altLang="en-US" sz="1400" b="0" i="0" u="none" strike="noStrike" cap="none" normalizeH="0" baseline="0" dirty="0">
                <a:ln>
                  <a:noFill/>
                </a:ln>
                <a:solidFill>
                  <a:schemeClr val="tx1"/>
                </a:solidFill>
                <a:effectLst/>
                <a:latin typeface="Arial" panose="020B0604020202020204" pitchFamily="34" charset="0"/>
              </a:rPr>
              <a:t> SQL, Python, Google Analytics.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a:ln>
                  <a:noFill/>
                </a:ln>
                <a:solidFill>
                  <a:schemeClr val="tx1"/>
                </a:solidFill>
                <a:effectLst/>
                <a:latin typeface="Arial" panose="020B0604020202020204" pitchFamily="34" charset="0"/>
              </a:rPr>
              <a:t>Predictive Analytics (What might happen?)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Uses machine learning and statistical models to forecast future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Example:</a:t>
            </a:r>
            <a:r>
              <a:rPr kumimoji="0" lang="en-US" altLang="en-US" sz="1400" b="0" i="0" u="none" strike="noStrike" cap="none" normalizeH="0" baseline="0" dirty="0">
                <a:ln>
                  <a:noFill/>
                </a:ln>
                <a:solidFill>
                  <a:schemeClr val="tx1"/>
                </a:solidFill>
                <a:effectLst/>
                <a:latin typeface="Arial" panose="020B0604020202020204" pitchFamily="34" charset="0"/>
              </a:rPr>
              <a:t> Predicting customer churn based on past purchase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Tools:</a:t>
            </a:r>
            <a:r>
              <a:rPr kumimoji="0" lang="en-US" altLang="en-US" sz="1400" b="0" i="0" u="none" strike="noStrike" cap="none" normalizeH="0" baseline="0" dirty="0">
                <a:ln>
                  <a:noFill/>
                </a:ln>
                <a:solidFill>
                  <a:schemeClr val="tx1"/>
                </a:solidFill>
                <a:effectLst/>
                <a:latin typeface="Arial" panose="020B0604020202020204" pitchFamily="34" charset="0"/>
              </a:rPr>
              <a:t> Python, R, Machine Learning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a:ln>
                  <a:noFill/>
                </a:ln>
                <a:solidFill>
                  <a:schemeClr val="tx1"/>
                </a:solidFill>
                <a:effectLst/>
                <a:latin typeface="Arial" panose="020B0604020202020204" pitchFamily="34" charset="0"/>
              </a:rPr>
              <a:t>Prescriptive Analytics (What should be done?)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Provides recommendations and actions to optimize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Example:</a:t>
            </a:r>
            <a:r>
              <a:rPr kumimoji="0" lang="en-US" altLang="en-US" sz="1400" b="0" i="0" u="none" strike="noStrike" cap="none" normalizeH="0" baseline="0" dirty="0">
                <a:ln>
                  <a:noFill/>
                </a:ln>
                <a:solidFill>
                  <a:schemeClr val="tx1"/>
                </a:solidFill>
                <a:effectLst/>
                <a:latin typeface="Arial" panose="020B0604020202020204" pitchFamily="34" charset="0"/>
              </a:rPr>
              <a:t> Suggesting the best pricing strategy to maximize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Tools:</a:t>
            </a:r>
            <a:r>
              <a:rPr kumimoji="0" lang="en-US" altLang="en-US" sz="1400" b="0" i="0" u="none" strike="noStrike" cap="none" normalizeH="0" baseline="0" dirty="0">
                <a:ln>
                  <a:noFill/>
                </a:ln>
                <a:solidFill>
                  <a:schemeClr val="tx1"/>
                </a:solidFill>
                <a:effectLst/>
                <a:latin typeface="Arial" panose="020B0604020202020204" pitchFamily="34" charset="0"/>
              </a:rPr>
              <a:t> AI, Optimization Algorithms, Decision Trees.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8829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835F-3744-4556-AB0C-7DDBEA0A0B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D8F228-5C6E-4A14-A168-B6581470D6C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E289264-0988-4488-8002-8F704C5A6A98}"/>
              </a:ext>
            </a:extLst>
          </p:cNvPr>
          <p:cNvPicPr>
            <a:picLocks noChangeAspect="1"/>
          </p:cNvPicPr>
          <p:nvPr/>
        </p:nvPicPr>
        <p:blipFill>
          <a:blip r:embed="rId2"/>
          <a:stretch>
            <a:fillRect/>
          </a:stretch>
        </p:blipFill>
        <p:spPr>
          <a:xfrm>
            <a:off x="0" y="125128"/>
            <a:ext cx="9144000" cy="4893245"/>
          </a:xfrm>
          <a:prstGeom prst="rect">
            <a:avLst/>
          </a:prstGeom>
        </p:spPr>
      </p:pic>
    </p:spTree>
    <p:extLst>
      <p:ext uri="{BB962C8B-B14F-4D97-AF65-F5344CB8AC3E}">
        <p14:creationId xmlns:p14="http://schemas.microsoft.com/office/powerpoint/2010/main" val="28605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3754a07bd7_0_35"/>
          <p:cNvSpPr txBox="1">
            <a:spLocks noGrp="1"/>
          </p:cNvSpPr>
          <p:nvPr>
            <p:ph type="title"/>
          </p:nvPr>
        </p:nvSpPr>
        <p:spPr>
          <a:xfrm>
            <a:off x="457200" y="133350"/>
            <a:ext cx="61110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200"/>
              <a:buNone/>
            </a:pPr>
            <a:r>
              <a:rPr lang="en-US"/>
              <a:t>Exploratory Data Analysis</a:t>
            </a:r>
            <a:endParaRPr/>
          </a:p>
        </p:txBody>
      </p:sp>
      <p:sp>
        <p:nvSpPr>
          <p:cNvPr id="226" name="Google Shape;226;g23754a07bd7_0_35"/>
          <p:cNvSpPr txBox="1">
            <a:spLocks noGrp="1"/>
          </p:cNvSpPr>
          <p:nvPr>
            <p:ph type="body" idx="1"/>
          </p:nvPr>
        </p:nvSpPr>
        <p:spPr>
          <a:xfrm>
            <a:off x="192150" y="1773206"/>
            <a:ext cx="4783500" cy="30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
            </a:pPr>
            <a:r>
              <a:rPr lang="en-US" sz="2000" dirty="0"/>
              <a:t>EDA allows us to arrive at patterns and relationships within the data.</a:t>
            </a:r>
            <a:endParaRPr sz="2000" dirty="0"/>
          </a:p>
          <a:p>
            <a:pPr marL="457200" lvl="0" indent="-355600" algn="l" rtl="0">
              <a:lnSpc>
                <a:spcPct val="100000"/>
              </a:lnSpc>
              <a:spcBef>
                <a:spcPts val="1200"/>
              </a:spcBef>
              <a:spcAft>
                <a:spcPts val="1200"/>
              </a:spcAft>
              <a:buSzPts val="2000"/>
              <a:buChar char="•"/>
            </a:pPr>
            <a:r>
              <a:rPr lang="en-US" sz="2000" dirty="0"/>
              <a:t>This includes the use of visual tools, graphical analysis.</a:t>
            </a:r>
            <a:endParaRPr sz="2000" dirty="0"/>
          </a:p>
        </p:txBody>
      </p:sp>
      <p:sp>
        <p:nvSpPr>
          <p:cNvPr id="227" name="Google Shape;227;g23754a07bd7_0_35"/>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pic>
        <p:nvPicPr>
          <p:cNvPr id="228" name="Google Shape;228;g23754a07bd7_0_35"/>
          <p:cNvPicPr preferRelativeResize="0"/>
          <p:nvPr/>
        </p:nvPicPr>
        <p:blipFill rotWithShape="1">
          <a:blip r:embed="rId3">
            <a:alphaModFix/>
          </a:blip>
          <a:srcRect l="2176" r="4024"/>
          <a:stretch/>
        </p:blipFill>
        <p:spPr>
          <a:xfrm>
            <a:off x="5325694" y="1910443"/>
            <a:ext cx="3287601" cy="2139825"/>
          </a:xfrm>
          <a:prstGeom prst="rect">
            <a:avLst/>
          </a:prstGeom>
          <a:noFill/>
          <a:ln>
            <a:noFill/>
          </a:ln>
        </p:spPr>
      </p:pic>
      <p:sp>
        <p:nvSpPr>
          <p:cNvPr id="2" name="Rectangle 1">
            <a:extLst>
              <a:ext uri="{FF2B5EF4-FFF2-40B4-BE49-F238E27FC236}">
                <a16:creationId xmlns:a16="http://schemas.microsoft.com/office/drawing/2014/main" id="{A7C5C6E8-90EC-45A5-BE84-3AFB4B338270}"/>
              </a:ext>
            </a:extLst>
          </p:cNvPr>
          <p:cNvSpPr/>
          <p:nvPr/>
        </p:nvSpPr>
        <p:spPr>
          <a:xfrm>
            <a:off x="192150" y="853450"/>
            <a:ext cx="7622748" cy="523220"/>
          </a:xfrm>
          <a:prstGeom prst="rect">
            <a:avLst/>
          </a:prstGeom>
        </p:spPr>
        <p:txBody>
          <a:bodyPr wrap="square">
            <a:spAutoFit/>
          </a:bodyPr>
          <a:lstStyle/>
          <a:p>
            <a:r>
              <a:rPr lang="en-US" dirty="0"/>
              <a:t>EDA is the process of </a:t>
            </a:r>
            <a:r>
              <a:rPr lang="en-US" b="1" dirty="0"/>
              <a:t>analyzing and summarizing data</a:t>
            </a:r>
            <a:r>
              <a:rPr lang="en-US" dirty="0"/>
              <a:t> to understand its structure, detect patterns, and identify relationships before applying machine learning models.</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AFF5-86F8-4CE2-9B64-47E929267A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CC2627-AA68-44B5-88D8-C3E55F20E63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D2384FB-0354-40BF-A1E2-6980FA1BF217}"/>
              </a:ext>
            </a:extLst>
          </p:cNvPr>
          <p:cNvPicPr>
            <a:picLocks noChangeAspect="1"/>
          </p:cNvPicPr>
          <p:nvPr/>
        </p:nvPicPr>
        <p:blipFill>
          <a:blip r:embed="rId2"/>
          <a:stretch>
            <a:fillRect/>
          </a:stretch>
        </p:blipFill>
        <p:spPr>
          <a:xfrm>
            <a:off x="0" y="8226"/>
            <a:ext cx="9144000" cy="5127049"/>
          </a:xfrm>
          <a:prstGeom prst="rect">
            <a:avLst/>
          </a:prstGeom>
        </p:spPr>
      </p:pic>
    </p:spTree>
    <p:extLst>
      <p:ext uri="{BB962C8B-B14F-4D97-AF65-F5344CB8AC3E}">
        <p14:creationId xmlns:p14="http://schemas.microsoft.com/office/powerpoint/2010/main" val="175390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47"/>
          <p:cNvPicPr preferRelativeResize="0"/>
          <p:nvPr/>
        </p:nvPicPr>
        <p:blipFill rotWithShape="1">
          <a:blip r:embed="rId3">
            <a:alphaModFix/>
          </a:blip>
          <a:srcRect t="18443" b="12131"/>
          <a:stretch/>
        </p:blipFill>
        <p:spPr>
          <a:xfrm>
            <a:off x="1594519" y="607438"/>
            <a:ext cx="5954965" cy="1964312"/>
          </a:xfrm>
          <a:prstGeom prst="rect">
            <a:avLst/>
          </a:prstGeom>
          <a:noFill/>
          <a:ln>
            <a:noFill/>
          </a:ln>
        </p:spPr>
      </p:pic>
      <p:sp>
        <p:nvSpPr>
          <p:cNvPr id="243" name="Google Shape;243;p47"/>
          <p:cNvSpPr/>
          <p:nvPr/>
        </p:nvSpPr>
        <p:spPr>
          <a:xfrm>
            <a:off x="389827" y="411149"/>
            <a:ext cx="1896445" cy="3126137"/>
          </a:xfrm>
          <a:custGeom>
            <a:avLst/>
            <a:gdLst/>
            <a:ahLst/>
            <a:cxnLst/>
            <a:rect l="l" t="t" r="r" b="b"/>
            <a:pathLst>
              <a:path w="1896445" h="3126137" extrusionOk="0">
                <a:moveTo>
                  <a:pt x="0" y="316080"/>
                </a:moveTo>
                <a:cubicBezTo>
                  <a:pt x="2727" y="162994"/>
                  <a:pt x="180669" y="-18011"/>
                  <a:pt x="316080" y="0"/>
                </a:cubicBezTo>
                <a:cubicBezTo>
                  <a:pt x="520981" y="25256"/>
                  <a:pt x="783021" y="1624"/>
                  <a:pt x="948223" y="0"/>
                </a:cubicBezTo>
                <a:cubicBezTo>
                  <a:pt x="1113425" y="-1624"/>
                  <a:pt x="1448776" y="-28258"/>
                  <a:pt x="1580365" y="0"/>
                </a:cubicBezTo>
                <a:cubicBezTo>
                  <a:pt x="1762688" y="-28184"/>
                  <a:pt x="1871488" y="122937"/>
                  <a:pt x="1896445" y="316080"/>
                </a:cubicBezTo>
                <a:cubicBezTo>
                  <a:pt x="1874306" y="488272"/>
                  <a:pt x="1909320" y="632557"/>
                  <a:pt x="1896445" y="864755"/>
                </a:cubicBezTo>
                <a:cubicBezTo>
                  <a:pt x="1883570" y="1096954"/>
                  <a:pt x="1876268" y="1195820"/>
                  <a:pt x="1896445" y="1413430"/>
                </a:cubicBezTo>
                <a:cubicBezTo>
                  <a:pt x="1916622" y="1631041"/>
                  <a:pt x="1889547" y="1881825"/>
                  <a:pt x="1896445" y="2061864"/>
                </a:cubicBezTo>
                <a:cubicBezTo>
                  <a:pt x="1903343" y="2241903"/>
                  <a:pt x="1905904" y="2520496"/>
                  <a:pt x="1896445" y="2810057"/>
                </a:cubicBezTo>
                <a:cubicBezTo>
                  <a:pt x="1879073" y="2985891"/>
                  <a:pt x="1732752" y="3124908"/>
                  <a:pt x="1580365" y="3126137"/>
                </a:cubicBezTo>
                <a:cubicBezTo>
                  <a:pt x="1280101" y="3102122"/>
                  <a:pt x="1099296" y="3125736"/>
                  <a:pt x="973508" y="3126137"/>
                </a:cubicBezTo>
                <a:cubicBezTo>
                  <a:pt x="847720" y="3126538"/>
                  <a:pt x="591859" y="3133754"/>
                  <a:pt x="316080" y="3126137"/>
                </a:cubicBezTo>
                <a:cubicBezTo>
                  <a:pt x="142605" y="3121693"/>
                  <a:pt x="-3956" y="2999407"/>
                  <a:pt x="0" y="2810057"/>
                </a:cubicBezTo>
                <a:cubicBezTo>
                  <a:pt x="-10654" y="2483154"/>
                  <a:pt x="15950" y="2366217"/>
                  <a:pt x="0" y="2136683"/>
                </a:cubicBezTo>
                <a:cubicBezTo>
                  <a:pt x="-15950" y="1907149"/>
                  <a:pt x="6706" y="1809101"/>
                  <a:pt x="0" y="1488249"/>
                </a:cubicBezTo>
                <a:cubicBezTo>
                  <a:pt x="-6706" y="1167397"/>
                  <a:pt x="53542" y="690945"/>
                  <a:pt x="0" y="316080"/>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244" name="Google Shape;244;p47" descr="Free vector visual data concept illustration"/>
          <p:cNvPicPr preferRelativeResize="0"/>
          <p:nvPr/>
        </p:nvPicPr>
        <p:blipFill rotWithShape="1">
          <a:blip r:embed="rId4">
            <a:alphaModFix/>
          </a:blip>
          <a:srcRect/>
          <a:stretch/>
        </p:blipFill>
        <p:spPr>
          <a:xfrm>
            <a:off x="3497875" y="2627700"/>
            <a:ext cx="2412250" cy="2248299"/>
          </a:xfrm>
          <a:prstGeom prst="rect">
            <a:avLst/>
          </a:prstGeom>
          <a:noFill/>
          <a:ln>
            <a:noFill/>
          </a:ln>
        </p:spPr>
      </p:pic>
      <p:pic>
        <p:nvPicPr>
          <p:cNvPr id="245" name="Google Shape;245;p47" descr="Free vector businessman holding pencil at big complete checklist with tick marks"/>
          <p:cNvPicPr preferRelativeResize="0"/>
          <p:nvPr/>
        </p:nvPicPr>
        <p:blipFill rotWithShape="1">
          <a:blip r:embed="rId5">
            <a:alphaModFix/>
          </a:blip>
          <a:srcRect l="14743" t="7493" r="18102" b="6359"/>
          <a:stretch/>
        </p:blipFill>
        <p:spPr>
          <a:xfrm>
            <a:off x="683566" y="1915517"/>
            <a:ext cx="1238918" cy="1058691"/>
          </a:xfrm>
          <a:prstGeom prst="rect">
            <a:avLst/>
          </a:prstGeom>
          <a:noFill/>
          <a:ln>
            <a:noFill/>
          </a:ln>
        </p:spPr>
      </p:pic>
      <p:sp>
        <p:nvSpPr>
          <p:cNvPr id="246" name="Google Shape;246;p47"/>
          <p:cNvSpPr/>
          <p:nvPr/>
        </p:nvSpPr>
        <p:spPr>
          <a:xfrm>
            <a:off x="2445116" y="393167"/>
            <a:ext cx="5104367" cy="4482831"/>
          </a:xfrm>
          <a:custGeom>
            <a:avLst/>
            <a:gdLst/>
            <a:ahLst/>
            <a:cxnLst/>
            <a:rect l="l" t="t" r="r" b="b"/>
            <a:pathLst>
              <a:path w="5104367" h="4482831" extrusionOk="0">
                <a:moveTo>
                  <a:pt x="0" y="747153"/>
                </a:moveTo>
                <a:cubicBezTo>
                  <a:pt x="39503" y="372669"/>
                  <a:pt x="269029" y="-56098"/>
                  <a:pt x="747153" y="0"/>
                </a:cubicBezTo>
                <a:cubicBezTo>
                  <a:pt x="1043147" y="14634"/>
                  <a:pt x="1060940" y="-618"/>
                  <a:pt x="1348830" y="0"/>
                </a:cubicBezTo>
                <a:cubicBezTo>
                  <a:pt x="1636720" y="618"/>
                  <a:pt x="1789516" y="-1828"/>
                  <a:pt x="1914406" y="0"/>
                </a:cubicBezTo>
                <a:cubicBezTo>
                  <a:pt x="2039296" y="1828"/>
                  <a:pt x="2278181" y="-24247"/>
                  <a:pt x="2443882" y="0"/>
                </a:cubicBezTo>
                <a:cubicBezTo>
                  <a:pt x="2609583" y="24247"/>
                  <a:pt x="2873834" y="1750"/>
                  <a:pt x="3045559" y="0"/>
                </a:cubicBezTo>
                <a:cubicBezTo>
                  <a:pt x="3217284" y="-1750"/>
                  <a:pt x="3402219" y="-9693"/>
                  <a:pt x="3647235" y="0"/>
                </a:cubicBezTo>
                <a:cubicBezTo>
                  <a:pt x="3892251" y="9693"/>
                  <a:pt x="4079980" y="-18511"/>
                  <a:pt x="4357214" y="0"/>
                </a:cubicBezTo>
                <a:cubicBezTo>
                  <a:pt x="4746252" y="2797"/>
                  <a:pt x="5110793" y="327473"/>
                  <a:pt x="5104367" y="747153"/>
                </a:cubicBezTo>
                <a:cubicBezTo>
                  <a:pt x="5118545" y="1031410"/>
                  <a:pt x="5073621" y="1089086"/>
                  <a:pt x="5104367" y="1404629"/>
                </a:cubicBezTo>
                <a:cubicBezTo>
                  <a:pt x="5135113" y="1720172"/>
                  <a:pt x="5123975" y="1764137"/>
                  <a:pt x="5104367" y="1942563"/>
                </a:cubicBezTo>
                <a:cubicBezTo>
                  <a:pt x="5084759" y="2120989"/>
                  <a:pt x="5097271" y="2336423"/>
                  <a:pt x="5104367" y="2480498"/>
                </a:cubicBezTo>
                <a:cubicBezTo>
                  <a:pt x="5111463" y="2624573"/>
                  <a:pt x="5111917" y="2745583"/>
                  <a:pt x="5104367" y="2988547"/>
                </a:cubicBezTo>
                <a:cubicBezTo>
                  <a:pt x="5096817" y="3231511"/>
                  <a:pt x="5070134" y="3395028"/>
                  <a:pt x="5104367" y="3735678"/>
                </a:cubicBezTo>
                <a:cubicBezTo>
                  <a:pt x="5161418" y="4188968"/>
                  <a:pt x="4756918" y="4395066"/>
                  <a:pt x="4357214" y="4482831"/>
                </a:cubicBezTo>
                <a:cubicBezTo>
                  <a:pt x="4112138" y="4458365"/>
                  <a:pt x="4027211" y="4485467"/>
                  <a:pt x="3863839" y="4482831"/>
                </a:cubicBezTo>
                <a:cubicBezTo>
                  <a:pt x="3700467" y="4480195"/>
                  <a:pt x="3393688" y="4494440"/>
                  <a:pt x="3226062" y="4482831"/>
                </a:cubicBezTo>
                <a:cubicBezTo>
                  <a:pt x="3058436" y="4471222"/>
                  <a:pt x="2917302" y="4479906"/>
                  <a:pt x="2732687" y="4482831"/>
                </a:cubicBezTo>
                <a:cubicBezTo>
                  <a:pt x="2548073" y="4485756"/>
                  <a:pt x="2417082" y="4494899"/>
                  <a:pt x="2203211" y="4482831"/>
                </a:cubicBezTo>
                <a:cubicBezTo>
                  <a:pt x="1989340" y="4470763"/>
                  <a:pt x="1772788" y="4490163"/>
                  <a:pt x="1565433" y="4482831"/>
                </a:cubicBezTo>
                <a:cubicBezTo>
                  <a:pt x="1358078" y="4475499"/>
                  <a:pt x="1007901" y="4486122"/>
                  <a:pt x="747153" y="4482831"/>
                </a:cubicBezTo>
                <a:cubicBezTo>
                  <a:pt x="394852" y="4438222"/>
                  <a:pt x="30038" y="4170312"/>
                  <a:pt x="0" y="3735678"/>
                </a:cubicBezTo>
                <a:cubicBezTo>
                  <a:pt x="414" y="3506293"/>
                  <a:pt x="7805" y="3261489"/>
                  <a:pt x="0" y="3078203"/>
                </a:cubicBezTo>
                <a:cubicBezTo>
                  <a:pt x="-7805" y="2894917"/>
                  <a:pt x="23869" y="2723456"/>
                  <a:pt x="0" y="2570153"/>
                </a:cubicBezTo>
                <a:cubicBezTo>
                  <a:pt x="-23869" y="2416850"/>
                  <a:pt x="3904" y="2176818"/>
                  <a:pt x="0" y="2032219"/>
                </a:cubicBezTo>
                <a:cubicBezTo>
                  <a:pt x="-3904" y="1887620"/>
                  <a:pt x="26131" y="1595178"/>
                  <a:pt x="0" y="1374743"/>
                </a:cubicBezTo>
                <a:cubicBezTo>
                  <a:pt x="-26131" y="1154308"/>
                  <a:pt x="-26808" y="993313"/>
                  <a:pt x="0" y="747153"/>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47" name="Google Shape;247;p47"/>
          <p:cNvSpPr/>
          <p:nvPr/>
        </p:nvSpPr>
        <p:spPr>
          <a:xfrm>
            <a:off x="4043787" y="454813"/>
            <a:ext cx="1528103" cy="4095804"/>
          </a:xfrm>
          <a:custGeom>
            <a:avLst/>
            <a:gdLst/>
            <a:ahLst/>
            <a:cxnLst/>
            <a:rect l="l" t="t" r="r" b="b"/>
            <a:pathLst>
              <a:path w="1528103" h="4095804" extrusionOk="0">
                <a:moveTo>
                  <a:pt x="0" y="254689"/>
                </a:moveTo>
                <a:cubicBezTo>
                  <a:pt x="19180" y="121645"/>
                  <a:pt x="120992" y="-22454"/>
                  <a:pt x="254689" y="0"/>
                </a:cubicBezTo>
                <a:cubicBezTo>
                  <a:pt x="425527" y="5633"/>
                  <a:pt x="583057" y="-4846"/>
                  <a:pt x="753864" y="0"/>
                </a:cubicBezTo>
                <a:cubicBezTo>
                  <a:pt x="924671" y="4846"/>
                  <a:pt x="1042991" y="-5620"/>
                  <a:pt x="1273414" y="0"/>
                </a:cubicBezTo>
                <a:cubicBezTo>
                  <a:pt x="1404727" y="23205"/>
                  <a:pt x="1540196" y="95225"/>
                  <a:pt x="1528103" y="254689"/>
                </a:cubicBezTo>
                <a:cubicBezTo>
                  <a:pt x="1505136" y="395718"/>
                  <a:pt x="1532848" y="556619"/>
                  <a:pt x="1528103" y="780698"/>
                </a:cubicBezTo>
                <a:cubicBezTo>
                  <a:pt x="1523358" y="1004777"/>
                  <a:pt x="1546600" y="1100507"/>
                  <a:pt x="1528103" y="1270843"/>
                </a:cubicBezTo>
                <a:cubicBezTo>
                  <a:pt x="1509606" y="1441179"/>
                  <a:pt x="1521890" y="1545367"/>
                  <a:pt x="1528103" y="1760988"/>
                </a:cubicBezTo>
                <a:cubicBezTo>
                  <a:pt x="1534316" y="1976610"/>
                  <a:pt x="1529007" y="2169702"/>
                  <a:pt x="1528103" y="2286997"/>
                </a:cubicBezTo>
                <a:cubicBezTo>
                  <a:pt x="1527199" y="2404292"/>
                  <a:pt x="1540909" y="2605100"/>
                  <a:pt x="1528103" y="2813006"/>
                </a:cubicBezTo>
                <a:cubicBezTo>
                  <a:pt x="1515297" y="3020912"/>
                  <a:pt x="1511078" y="3509729"/>
                  <a:pt x="1528103" y="3841115"/>
                </a:cubicBezTo>
                <a:cubicBezTo>
                  <a:pt x="1539838" y="3982486"/>
                  <a:pt x="1413206" y="4082432"/>
                  <a:pt x="1273414" y="4095804"/>
                </a:cubicBezTo>
                <a:cubicBezTo>
                  <a:pt x="1152041" y="4072077"/>
                  <a:pt x="914209" y="4104575"/>
                  <a:pt x="794613" y="4095804"/>
                </a:cubicBezTo>
                <a:cubicBezTo>
                  <a:pt x="675017" y="4087033"/>
                  <a:pt x="443259" y="4070525"/>
                  <a:pt x="254689" y="4095804"/>
                </a:cubicBezTo>
                <a:cubicBezTo>
                  <a:pt x="88772" y="4085920"/>
                  <a:pt x="-28637" y="3977557"/>
                  <a:pt x="0" y="3841115"/>
                </a:cubicBezTo>
                <a:cubicBezTo>
                  <a:pt x="4070" y="3629654"/>
                  <a:pt x="6001" y="3306086"/>
                  <a:pt x="0" y="3171649"/>
                </a:cubicBezTo>
                <a:cubicBezTo>
                  <a:pt x="-6001" y="3037212"/>
                  <a:pt x="8252" y="2737651"/>
                  <a:pt x="0" y="2609775"/>
                </a:cubicBezTo>
                <a:cubicBezTo>
                  <a:pt x="-8252" y="2481899"/>
                  <a:pt x="-25520" y="2140030"/>
                  <a:pt x="0" y="1940309"/>
                </a:cubicBezTo>
                <a:cubicBezTo>
                  <a:pt x="25520" y="1740588"/>
                  <a:pt x="12717" y="1652248"/>
                  <a:pt x="0" y="1414300"/>
                </a:cubicBezTo>
                <a:cubicBezTo>
                  <a:pt x="-12717" y="1176352"/>
                  <a:pt x="-23637" y="986292"/>
                  <a:pt x="0" y="852427"/>
                </a:cubicBezTo>
                <a:cubicBezTo>
                  <a:pt x="23637" y="718562"/>
                  <a:pt x="16159" y="536822"/>
                  <a:pt x="0" y="254689"/>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248" name="Google Shape;248;p47" descr="Free vector abstract technology sql illustration"/>
          <p:cNvPicPr preferRelativeResize="0"/>
          <p:nvPr/>
        </p:nvPicPr>
        <p:blipFill rotWithShape="1">
          <a:blip r:embed="rId6">
            <a:alphaModFix/>
          </a:blip>
          <a:srcRect/>
          <a:stretch/>
        </p:blipFill>
        <p:spPr>
          <a:xfrm>
            <a:off x="2688295" y="2855732"/>
            <a:ext cx="1036683" cy="1036683"/>
          </a:xfrm>
          <a:prstGeom prst="rect">
            <a:avLst/>
          </a:prstGeom>
          <a:noFill/>
          <a:ln>
            <a:noFill/>
          </a:ln>
        </p:spPr>
      </p:pic>
      <p:sp>
        <p:nvSpPr>
          <p:cNvPr id="249" name="Google Shape;249;p47"/>
          <p:cNvSpPr/>
          <p:nvPr/>
        </p:nvSpPr>
        <p:spPr>
          <a:xfrm>
            <a:off x="2403726" y="440258"/>
            <a:ext cx="1530637" cy="4095804"/>
          </a:xfrm>
          <a:custGeom>
            <a:avLst/>
            <a:gdLst/>
            <a:ahLst/>
            <a:cxnLst/>
            <a:rect l="l" t="t" r="r" b="b"/>
            <a:pathLst>
              <a:path w="1530637" h="4095804" extrusionOk="0">
                <a:moveTo>
                  <a:pt x="0" y="255111"/>
                </a:moveTo>
                <a:cubicBezTo>
                  <a:pt x="15717" y="143208"/>
                  <a:pt x="129933" y="-11083"/>
                  <a:pt x="255111" y="0"/>
                </a:cubicBezTo>
                <a:cubicBezTo>
                  <a:pt x="393863" y="-3468"/>
                  <a:pt x="521539" y="-20834"/>
                  <a:pt x="785727" y="0"/>
                </a:cubicBezTo>
                <a:cubicBezTo>
                  <a:pt x="1049915" y="20834"/>
                  <a:pt x="1082855" y="-5940"/>
                  <a:pt x="1275526" y="0"/>
                </a:cubicBezTo>
                <a:cubicBezTo>
                  <a:pt x="1399372" y="10492"/>
                  <a:pt x="1560638" y="106123"/>
                  <a:pt x="1530637" y="255111"/>
                </a:cubicBezTo>
                <a:cubicBezTo>
                  <a:pt x="1545983" y="427749"/>
                  <a:pt x="1520086" y="518718"/>
                  <a:pt x="1530637" y="745141"/>
                </a:cubicBezTo>
                <a:cubicBezTo>
                  <a:pt x="1541189" y="971564"/>
                  <a:pt x="1547718" y="1096153"/>
                  <a:pt x="1530637" y="1235170"/>
                </a:cubicBezTo>
                <a:cubicBezTo>
                  <a:pt x="1513556" y="1374187"/>
                  <a:pt x="1521894" y="1524967"/>
                  <a:pt x="1530637" y="1796911"/>
                </a:cubicBezTo>
                <a:cubicBezTo>
                  <a:pt x="1539380" y="2068855"/>
                  <a:pt x="1519052" y="2260870"/>
                  <a:pt x="1530637" y="2394508"/>
                </a:cubicBezTo>
                <a:cubicBezTo>
                  <a:pt x="1542222" y="2528146"/>
                  <a:pt x="1548110" y="2826788"/>
                  <a:pt x="1530637" y="2956249"/>
                </a:cubicBezTo>
                <a:cubicBezTo>
                  <a:pt x="1513164" y="3085710"/>
                  <a:pt x="1561206" y="3458576"/>
                  <a:pt x="1530637" y="3840693"/>
                </a:cubicBezTo>
                <a:cubicBezTo>
                  <a:pt x="1531666" y="3990039"/>
                  <a:pt x="1416267" y="4099736"/>
                  <a:pt x="1275526" y="4095804"/>
                </a:cubicBezTo>
                <a:cubicBezTo>
                  <a:pt x="1072441" y="4074326"/>
                  <a:pt x="951618" y="4101813"/>
                  <a:pt x="755114" y="4095804"/>
                </a:cubicBezTo>
                <a:cubicBezTo>
                  <a:pt x="558610" y="4089795"/>
                  <a:pt x="486400" y="4106747"/>
                  <a:pt x="255111" y="4095804"/>
                </a:cubicBezTo>
                <a:cubicBezTo>
                  <a:pt x="111825" y="4105685"/>
                  <a:pt x="-12021" y="3998963"/>
                  <a:pt x="0" y="3840693"/>
                </a:cubicBezTo>
                <a:cubicBezTo>
                  <a:pt x="-18170" y="3711913"/>
                  <a:pt x="-16768" y="3508442"/>
                  <a:pt x="0" y="3278952"/>
                </a:cubicBezTo>
                <a:cubicBezTo>
                  <a:pt x="16768" y="3049462"/>
                  <a:pt x="20676" y="3011642"/>
                  <a:pt x="0" y="2788922"/>
                </a:cubicBezTo>
                <a:cubicBezTo>
                  <a:pt x="-20676" y="2566202"/>
                  <a:pt x="2370" y="2402886"/>
                  <a:pt x="0" y="2191325"/>
                </a:cubicBezTo>
                <a:cubicBezTo>
                  <a:pt x="-2370" y="1979764"/>
                  <a:pt x="15977" y="1860805"/>
                  <a:pt x="0" y="1629584"/>
                </a:cubicBezTo>
                <a:cubicBezTo>
                  <a:pt x="-15977" y="1398363"/>
                  <a:pt x="-18575" y="1303126"/>
                  <a:pt x="0" y="1103699"/>
                </a:cubicBezTo>
                <a:cubicBezTo>
                  <a:pt x="18575" y="904272"/>
                  <a:pt x="27577" y="482593"/>
                  <a:pt x="0" y="255111"/>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250" name="Google Shape;250;p47"/>
          <p:cNvPicPr preferRelativeResize="0"/>
          <p:nvPr/>
        </p:nvPicPr>
        <p:blipFill rotWithShape="1">
          <a:blip r:embed="rId7">
            <a:alphaModFix/>
          </a:blip>
          <a:srcRect/>
          <a:stretch/>
        </p:blipFill>
        <p:spPr>
          <a:xfrm>
            <a:off x="5887309" y="2694866"/>
            <a:ext cx="1383818" cy="1308678"/>
          </a:xfrm>
          <a:prstGeom prst="rect">
            <a:avLst/>
          </a:prstGeom>
          <a:noFill/>
          <a:ln>
            <a:noFill/>
          </a:ln>
        </p:spPr>
      </p:pic>
      <p:sp>
        <p:nvSpPr>
          <p:cNvPr id="251" name="Google Shape;251;p47"/>
          <p:cNvSpPr/>
          <p:nvPr/>
        </p:nvSpPr>
        <p:spPr>
          <a:xfrm>
            <a:off x="5642155" y="469368"/>
            <a:ext cx="1694192" cy="4095804"/>
          </a:xfrm>
          <a:custGeom>
            <a:avLst/>
            <a:gdLst/>
            <a:ahLst/>
            <a:cxnLst/>
            <a:rect l="l" t="t" r="r" b="b"/>
            <a:pathLst>
              <a:path w="1694192" h="4095804" extrusionOk="0">
                <a:moveTo>
                  <a:pt x="0" y="282371"/>
                </a:moveTo>
                <a:cubicBezTo>
                  <a:pt x="2402" y="121634"/>
                  <a:pt x="116745" y="-34579"/>
                  <a:pt x="282371" y="0"/>
                </a:cubicBezTo>
                <a:cubicBezTo>
                  <a:pt x="532030" y="3189"/>
                  <a:pt x="575761" y="174"/>
                  <a:pt x="858391" y="0"/>
                </a:cubicBezTo>
                <a:cubicBezTo>
                  <a:pt x="1141021" y="-174"/>
                  <a:pt x="1210236" y="3427"/>
                  <a:pt x="1411821" y="0"/>
                </a:cubicBezTo>
                <a:cubicBezTo>
                  <a:pt x="1540631" y="6404"/>
                  <a:pt x="1663478" y="120738"/>
                  <a:pt x="1694192" y="282371"/>
                </a:cubicBezTo>
                <a:cubicBezTo>
                  <a:pt x="1720902" y="466481"/>
                  <a:pt x="1708641" y="676343"/>
                  <a:pt x="1694192" y="906192"/>
                </a:cubicBezTo>
                <a:cubicBezTo>
                  <a:pt x="1679743" y="1136041"/>
                  <a:pt x="1692569" y="1264471"/>
                  <a:pt x="1694192" y="1565324"/>
                </a:cubicBezTo>
                <a:cubicBezTo>
                  <a:pt x="1695815" y="1866177"/>
                  <a:pt x="1674716" y="1833402"/>
                  <a:pt x="1694192" y="2047902"/>
                </a:cubicBezTo>
                <a:cubicBezTo>
                  <a:pt x="1713668" y="2262402"/>
                  <a:pt x="1720077" y="2475423"/>
                  <a:pt x="1694192" y="2707034"/>
                </a:cubicBezTo>
                <a:cubicBezTo>
                  <a:pt x="1668307" y="2938645"/>
                  <a:pt x="1716910" y="3037282"/>
                  <a:pt x="1694192" y="3260233"/>
                </a:cubicBezTo>
                <a:cubicBezTo>
                  <a:pt x="1671474" y="3483184"/>
                  <a:pt x="1667878" y="3617418"/>
                  <a:pt x="1694192" y="3813433"/>
                </a:cubicBezTo>
                <a:cubicBezTo>
                  <a:pt x="1685245" y="3978912"/>
                  <a:pt x="1548973" y="4106666"/>
                  <a:pt x="1411821" y="4095804"/>
                </a:cubicBezTo>
                <a:cubicBezTo>
                  <a:pt x="1158967" y="4107188"/>
                  <a:pt x="942063" y="4084339"/>
                  <a:pt x="824507" y="4095804"/>
                </a:cubicBezTo>
                <a:cubicBezTo>
                  <a:pt x="706951" y="4107269"/>
                  <a:pt x="527955" y="4088513"/>
                  <a:pt x="282371" y="4095804"/>
                </a:cubicBezTo>
                <a:cubicBezTo>
                  <a:pt x="118829" y="4122292"/>
                  <a:pt x="-9661" y="3950851"/>
                  <a:pt x="0" y="3813433"/>
                </a:cubicBezTo>
                <a:cubicBezTo>
                  <a:pt x="27277" y="3574698"/>
                  <a:pt x="-5564" y="3484894"/>
                  <a:pt x="0" y="3189612"/>
                </a:cubicBezTo>
                <a:cubicBezTo>
                  <a:pt x="5564" y="2894330"/>
                  <a:pt x="-243" y="2835556"/>
                  <a:pt x="0" y="2671723"/>
                </a:cubicBezTo>
                <a:cubicBezTo>
                  <a:pt x="243" y="2507890"/>
                  <a:pt x="4570" y="2204357"/>
                  <a:pt x="0" y="2047902"/>
                </a:cubicBezTo>
                <a:cubicBezTo>
                  <a:pt x="-4570" y="1891447"/>
                  <a:pt x="3725" y="1726641"/>
                  <a:pt x="0" y="1530013"/>
                </a:cubicBezTo>
                <a:cubicBezTo>
                  <a:pt x="-3725" y="1333385"/>
                  <a:pt x="-19436" y="1090059"/>
                  <a:pt x="0" y="870881"/>
                </a:cubicBezTo>
                <a:cubicBezTo>
                  <a:pt x="19436" y="651703"/>
                  <a:pt x="-9018" y="551834"/>
                  <a:pt x="0" y="282371"/>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52" name="Google Shape;252;p47"/>
          <p:cNvSpPr txBox="1"/>
          <p:nvPr/>
        </p:nvSpPr>
        <p:spPr>
          <a:xfrm>
            <a:off x="6078654" y="4153425"/>
            <a:ext cx="990977" cy="25391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ML Engineer</a:t>
            </a:r>
            <a:endParaRPr/>
          </a:p>
        </p:txBody>
      </p:sp>
      <p:sp>
        <p:nvSpPr>
          <p:cNvPr id="253" name="Google Shape;253;p47"/>
          <p:cNvSpPr txBox="1"/>
          <p:nvPr/>
        </p:nvSpPr>
        <p:spPr>
          <a:xfrm>
            <a:off x="760219" y="3023443"/>
            <a:ext cx="1337226" cy="415498"/>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Business Leader /</a:t>
            </a:r>
            <a:endParaRPr/>
          </a:p>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Domain Experts</a:t>
            </a:r>
            <a:endParaRPr/>
          </a:p>
        </p:txBody>
      </p:sp>
      <p:sp>
        <p:nvSpPr>
          <p:cNvPr id="254" name="Google Shape;254;p47"/>
          <p:cNvSpPr txBox="1"/>
          <p:nvPr/>
        </p:nvSpPr>
        <p:spPr>
          <a:xfrm>
            <a:off x="2738973" y="4153425"/>
            <a:ext cx="1090363" cy="25391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Data Engineer</a:t>
            </a:r>
            <a:endParaRPr/>
          </a:p>
        </p:txBody>
      </p:sp>
      <p:sp>
        <p:nvSpPr>
          <p:cNvPr id="255" name="Google Shape;255;p47"/>
          <p:cNvSpPr txBox="1"/>
          <p:nvPr/>
        </p:nvSpPr>
        <p:spPr>
          <a:xfrm>
            <a:off x="4300736" y="4153425"/>
            <a:ext cx="1075800" cy="4155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Data Scientist / Data Analyst</a:t>
            </a:r>
            <a:endParaRPr/>
          </a:p>
        </p:txBody>
      </p:sp>
      <p:grpSp>
        <p:nvGrpSpPr>
          <p:cNvPr id="256" name="Google Shape;256;p47"/>
          <p:cNvGrpSpPr/>
          <p:nvPr/>
        </p:nvGrpSpPr>
        <p:grpSpPr>
          <a:xfrm>
            <a:off x="7763876" y="340109"/>
            <a:ext cx="1252266" cy="1608676"/>
            <a:chOff x="698758" y="5076604"/>
            <a:chExt cx="1448305" cy="1860512"/>
          </a:xfrm>
        </p:grpSpPr>
        <p:pic>
          <p:nvPicPr>
            <p:cNvPr id="257" name="Google Shape;257;p47" descr="Free vector devops team abstract concept illustration"/>
            <p:cNvPicPr preferRelativeResize="0"/>
            <p:nvPr/>
          </p:nvPicPr>
          <p:blipFill rotWithShape="1">
            <a:blip r:embed="rId8">
              <a:alphaModFix/>
            </a:blip>
            <a:srcRect l="15359" t="15227" r="12649" b="13087"/>
            <a:stretch/>
          </p:blipFill>
          <p:spPr>
            <a:xfrm>
              <a:off x="698758" y="5076604"/>
              <a:ext cx="1427265" cy="1421167"/>
            </a:xfrm>
            <a:prstGeom prst="rect">
              <a:avLst/>
            </a:prstGeom>
            <a:noFill/>
            <a:ln>
              <a:noFill/>
            </a:ln>
          </p:spPr>
        </p:pic>
        <p:sp>
          <p:nvSpPr>
            <p:cNvPr id="258" name="Google Shape;258;p47"/>
            <p:cNvSpPr txBox="1"/>
            <p:nvPr/>
          </p:nvSpPr>
          <p:spPr>
            <a:xfrm>
              <a:off x="698758" y="6643450"/>
              <a:ext cx="1448305" cy="29366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lt1"/>
                  </a:solidFill>
                  <a:latin typeface="Arial"/>
                  <a:ea typeface="Arial"/>
                  <a:cs typeface="Arial"/>
                  <a:sym typeface="Arial"/>
                </a:rPr>
                <a:t>MLOps Engineer</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500"/>
                                        <p:tgtEl>
                                          <p:spTgt spid="2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fade">
                                      <p:cBhvr>
                                        <p:cTn id="22" dur="500"/>
                                        <p:tgtEl>
                                          <p:spTgt spid="2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fade">
                                      <p:cBhvr>
                                        <p:cTn id="27" dur="500"/>
                                        <p:tgtEl>
                                          <p:spTgt spid="2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46"/>
                                        </p:tgtEl>
                                      </p:cBhvr>
                                    </p:animEffect>
                                    <p:set>
                                      <p:cBhvr>
                                        <p:cTn id="32" dur="1" fill="hold">
                                          <p:stCondLst>
                                            <p:cond delay="500"/>
                                          </p:stCondLst>
                                        </p:cTn>
                                        <p:tgtEl>
                                          <p:spTgt spid="2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fade">
                                      <p:cBhvr>
                                        <p:cTn id="37" dur="500"/>
                                        <p:tgtEl>
                                          <p:spTgt spid="2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8"/>
                                        </p:tgtEl>
                                        <p:attrNameLst>
                                          <p:attrName>style.visibility</p:attrName>
                                        </p:attrNameLst>
                                      </p:cBhvr>
                                      <p:to>
                                        <p:strVal val="visible"/>
                                      </p:to>
                                    </p:set>
                                    <p:animEffect transition="in" filter="fade">
                                      <p:cBhvr>
                                        <p:cTn id="42" dur="500"/>
                                        <p:tgtEl>
                                          <p:spTgt spid="2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fade">
                                      <p:cBhvr>
                                        <p:cTn id="47" dur="500"/>
                                        <p:tgtEl>
                                          <p:spTgt spid="2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7"/>
                                        </p:tgtEl>
                                        <p:attrNameLst>
                                          <p:attrName>style.visibility</p:attrName>
                                        </p:attrNameLst>
                                      </p:cBhvr>
                                      <p:to>
                                        <p:strVal val="visible"/>
                                      </p:to>
                                    </p:set>
                                    <p:animEffect transition="in" filter="fade">
                                      <p:cBhvr>
                                        <p:cTn id="52" dur="500"/>
                                        <p:tgtEl>
                                          <p:spTgt spid="24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5"/>
                                        </p:tgtEl>
                                        <p:attrNameLst>
                                          <p:attrName>style.visibility</p:attrName>
                                        </p:attrNameLst>
                                      </p:cBhvr>
                                      <p:to>
                                        <p:strVal val="visible"/>
                                      </p:to>
                                    </p:set>
                                    <p:animEffect transition="in" filter="fade">
                                      <p:cBhvr>
                                        <p:cTn id="61" dur="500"/>
                                        <p:tgtEl>
                                          <p:spTgt spid="25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51"/>
                                        </p:tgtEl>
                                        <p:attrNameLst>
                                          <p:attrName>style.visibility</p:attrName>
                                        </p:attrNameLst>
                                      </p:cBhvr>
                                      <p:to>
                                        <p:strVal val="visible"/>
                                      </p:to>
                                    </p:set>
                                    <p:animEffect transition="in" filter="fade">
                                      <p:cBhvr>
                                        <p:cTn id="66" dur="500"/>
                                        <p:tgtEl>
                                          <p:spTgt spid="25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50"/>
                                        </p:tgtEl>
                                        <p:attrNameLst>
                                          <p:attrName>style.visibility</p:attrName>
                                        </p:attrNameLst>
                                      </p:cBhvr>
                                      <p:to>
                                        <p:strVal val="visible"/>
                                      </p:to>
                                    </p:set>
                                    <p:animEffect transition="in" filter="fade">
                                      <p:cBhvr>
                                        <p:cTn id="71" dur="500"/>
                                        <p:tgtEl>
                                          <p:spTgt spid="25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52"/>
                                        </p:tgtEl>
                                        <p:attrNameLst>
                                          <p:attrName>style.visibility</p:attrName>
                                        </p:attrNameLst>
                                      </p:cBhvr>
                                      <p:to>
                                        <p:strVal val="visible"/>
                                      </p:to>
                                    </p:set>
                                    <p:animEffect transition="in" filter="fade">
                                      <p:cBhvr>
                                        <p:cTn id="76" dur="500"/>
                                        <p:tgtEl>
                                          <p:spTgt spid="25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56"/>
                                        </p:tgtEl>
                                        <p:attrNameLst>
                                          <p:attrName>style.visibility</p:attrName>
                                        </p:attrNameLst>
                                      </p:cBhvr>
                                      <p:to>
                                        <p:strVal val="visible"/>
                                      </p:to>
                                    </p:set>
                                    <p:animEffect transition="in" filter="fade">
                                      <p:cBhvr>
                                        <p:cTn id="81"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9"/>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Machine Learning Introduction</a:t>
            </a:r>
            <a:endParaRPr/>
          </a:p>
        </p:txBody>
      </p:sp>
      <p:sp>
        <p:nvSpPr>
          <p:cNvPr id="264" name="Google Shape;264;p9"/>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0"/>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What is Machine Learning?</a:t>
            </a:r>
            <a:endParaRPr/>
          </a:p>
        </p:txBody>
      </p:sp>
      <p:sp>
        <p:nvSpPr>
          <p:cNvPr id="270" name="Google Shape;270;p10"/>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indent="-457200">
              <a:spcBef>
                <a:spcPts val="0"/>
              </a:spcBef>
              <a:buSzPts val="3200"/>
            </a:pPr>
            <a:r>
              <a:rPr lang="en-US" sz="2800" b="1" dirty="0"/>
              <a:t>Machine learning</a:t>
            </a:r>
            <a:r>
              <a:rPr lang="en-US" sz="2800" dirty="0"/>
              <a:t> is a field of computer science that gives computers the ability to learn without being explicitly programmed.</a:t>
            </a:r>
          </a:p>
          <a:p>
            <a:pPr indent="-457200">
              <a:spcBef>
                <a:spcPts val="0"/>
              </a:spcBef>
              <a:buSzPts val="3200"/>
            </a:pPr>
            <a:r>
              <a:rPr lang="en-US" sz="2800" b="1" dirty="0"/>
              <a:t>Machine Learning (ML)</a:t>
            </a:r>
            <a:r>
              <a:rPr lang="en-US" sz="2800" dirty="0"/>
              <a:t> is a branch of artificial intelligence (AI) that enables computers to </a:t>
            </a:r>
            <a:r>
              <a:rPr lang="en-US" sz="2800" b="1" dirty="0"/>
              <a:t>learn from data</a:t>
            </a:r>
            <a:r>
              <a:rPr lang="en-US" sz="2800" dirty="0"/>
              <a:t> and make predictions or decisions </a:t>
            </a:r>
            <a:r>
              <a:rPr lang="en-US" sz="2800" b="1" dirty="0"/>
              <a:t>without being explicitly programmed</a:t>
            </a:r>
            <a:r>
              <a:rPr lang="en-US" sz="2800" dirty="0"/>
              <a:t>.</a:t>
            </a:r>
            <a:endParaRPr sz="2800" dirty="0"/>
          </a:p>
        </p:txBody>
      </p:sp>
      <p:sp>
        <p:nvSpPr>
          <p:cNvPr id="271" name="Google Shape;271;p10"/>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
        <p:nvSpPr>
          <p:cNvPr id="2" name="Rectangle 1">
            <a:extLst>
              <a:ext uri="{FF2B5EF4-FFF2-40B4-BE49-F238E27FC236}">
                <a16:creationId xmlns:a16="http://schemas.microsoft.com/office/drawing/2014/main" id="{BE145CD7-91D7-4560-9930-13F552BCF6E6}"/>
              </a:ext>
            </a:extLst>
          </p:cNvPr>
          <p:cNvSpPr/>
          <p:nvPr/>
        </p:nvSpPr>
        <p:spPr>
          <a:xfrm>
            <a:off x="-50008" y="4172992"/>
            <a:ext cx="9379746" cy="738664"/>
          </a:xfrm>
          <a:prstGeom prst="rect">
            <a:avLst/>
          </a:prstGeom>
        </p:spPr>
        <p:txBody>
          <a:bodyPr wrap="square">
            <a:spAutoFit/>
          </a:bodyPr>
          <a:lstStyle/>
          <a:p>
            <a:r>
              <a:rPr lang="en-US" b="1" dirty="0">
                <a:solidFill>
                  <a:schemeClr val="tx1"/>
                </a:solidFill>
                <a:latin typeface="DM Sans Merlin"/>
              </a:rPr>
              <a:t>The term "explicitly" refers to a way of expressing or stating something clearly and directly, without any ambiguity or implication. It is often used to convey a strong sense of intention or emphasis, implying that the speaker or writer is deliberately and openly expressing their thoughts or opinions.</a:t>
            </a:r>
            <a:endParaRPr lang="en-IN" b="1"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161F-E967-46D9-A222-A98DBC7994DD}"/>
              </a:ext>
            </a:extLst>
          </p:cNvPr>
          <p:cNvSpPr>
            <a:spLocks noGrp="1"/>
          </p:cNvSpPr>
          <p:nvPr>
            <p:ph type="title"/>
          </p:nvPr>
        </p:nvSpPr>
        <p:spPr>
          <a:xfrm>
            <a:off x="254794" y="319088"/>
            <a:ext cx="8736806" cy="460771"/>
          </a:xfrm>
        </p:spPr>
        <p:txBody>
          <a:bodyPr/>
          <a:lstStyle/>
          <a:p>
            <a:r>
              <a:rPr lang="en-US" b="1" dirty="0"/>
              <a:t>How Does Machine Learning Work?</a:t>
            </a:r>
            <a:br>
              <a:rPr lang="en-US" b="1" dirty="0"/>
            </a:br>
            <a:endParaRPr lang="en-IN" dirty="0"/>
          </a:p>
        </p:txBody>
      </p:sp>
      <p:sp>
        <p:nvSpPr>
          <p:cNvPr id="4" name="Slide Number Placeholder 3">
            <a:extLst>
              <a:ext uri="{FF2B5EF4-FFF2-40B4-BE49-F238E27FC236}">
                <a16:creationId xmlns:a16="http://schemas.microsoft.com/office/drawing/2014/main" id="{CF079970-01B9-4C7D-88AF-42E13ECB2E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4">
            <a:extLst>
              <a:ext uri="{FF2B5EF4-FFF2-40B4-BE49-F238E27FC236}">
                <a16:creationId xmlns:a16="http://schemas.microsoft.com/office/drawing/2014/main" id="{90D989AE-F678-4E25-A6C1-2B6F1C7D10ED}"/>
              </a:ext>
            </a:extLst>
          </p:cNvPr>
          <p:cNvSpPr/>
          <p:nvPr/>
        </p:nvSpPr>
        <p:spPr>
          <a:xfrm>
            <a:off x="185738" y="962026"/>
            <a:ext cx="6200776" cy="2893100"/>
          </a:xfrm>
          <a:prstGeom prst="rect">
            <a:avLst/>
          </a:prstGeom>
        </p:spPr>
        <p:txBody>
          <a:bodyPr wrap="square">
            <a:spAutoFit/>
          </a:bodyPr>
          <a:lstStyle/>
          <a:p>
            <a:endParaRPr lang="en-US" b="1" dirty="0"/>
          </a:p>
          <a:p>
            <a:pPr>
              <a:buFont typeface="+mj-lt"/>
              <a:buAutoNum type="arabicPeriod"/>
            </a:pPr>
            <a:r>
              <a:rPr lang="en-US" b="1" dirty="0"/>
              <a:t>Collect Data</a:t>
            </a:r>
            <a:r>
              <a:rPr lang="en-US" dirty="0"/>
              <a:t> – Gather raw data from various sources.</a:t>
            </a:r>
          </a:p>
          <a:p>
            <a:pPr>
              <a:buFont typeface="+mj-lt"/>
              <a:buAutoNum type="arabicPeriod"/>
            </a:pPr>
            <a:endParaRPr lang="en-US" dirty="0"/>
          </a:p>
          <a:p>
            <a:pPr>
              <a:buFont typeface="+mj-lt"/>
              <a:buAutoNum type="arabicPeriod"/>
            </a:pPr>
            <a:r>
              <a:rPr lang="en-US" b="1" dirty="0"/>
              <a:t>Preprocess Data</a:t>
            </a:r>
            <a:r>
              <a:rPr lang="en-US" dirty="0"/>
              <a:t> – Clean, transform, and prepare data.</a:t>
            </a:r>
          </a:p>
          <a:p>
            <a:pPr>
              <a:buFont typeface="+mj-lt"/>
              <a:buAutoNum type="arabicPeriod"/>
            </a:pPr>
            <a:endParaRPr lang="en-US" dirty="0"/>
          </a:p>
          <a:p>
            <a:pPr>
              <a:buFont typeface="+mj-lt"/>
              <a:buAutoNum type="arabicPeriod"/>
            </a:pPr>
            <a:r>
              <a:rPr lang="en-US" b="1" dirty="0"/>
              <a:t>Choose a Model</a:t>
            </a:r>
            <a:r>
              <a:rPr lang="en-US" dirty="0"/>
              <a:t> – Select an appropriate ML algorithm.</a:t>
            </a:r>
          </a:p>
          <a:p>
            <a:pPr>
              <a:buFont typeface="+mj-lt"/>
              <a:buAutoNum type="arabicPeriod"/>
            </a:pPr>
            <a:endParaRPr lang="en-US" dirty="0"/>
          </a:p>
          <a:p>
            <a:pPr>
              <a:buFont typeface="+mj-lt"/>
              <a:buAutoNum type="arabicPeriod"/>
            </a:pPr>
            <a:r>
              <a:rPr lang="en-US" b="1" dirty="0"/>
              <a:t>Train the Model</a:t>
            </a:r>
            <a:r>
              <a:rPr lang="en-US" dirty="0"/>
              <a:t> – Use training data to learn patterns.</a:t>
            </a:r>
          </a:p>
          <a:p>
            <a:pPr>
              <a:buFont typeface="+mj-lt"/>
              <a:buAutoNum type="arabicPeriod"/>
            </a:pPr>
            <a:endParaRPr lang="en-US" dirty="0"/>
          </a:p>
          <a:p>
            <a:pPr>
              <a:buFont typeface="+mj-lt"/>
              <a:buAutoNum type="arabicPeriod"/>
            </a:pPr>
            <a:r>
              <a:rPr lang="en-US" b="1" dirty="0"/>
              <a:t>Test the Model</a:t>
            </a:r>
            <a:r>
              <a:rPr lang="en-US" dirty="0"/>
              <a:t> – Evaluate performance on unseen data.</a:t>
            </a:r>
          </a:p>
          <a:p>
            <a:pPr>
              <a:buFont typeface="+mj-lt"/>
              <a:buAutoNum type="arabicPeriod"/>
            </a:pPr>
            <a:endParaRPr lang="en-US" dirty="0"/>
          </a:p>
          <a:p>
            <a:pPr>
              <a:buFont typeface="+mj-lt"/>
              <a:buAutoNum type="arabicPeriod"/>
            </a:pPr>
            <a:r>
              <a:rPr lang="en-US" b="1" dirty="0"/>
              <a:t>Deploy &amp; Improve</a:t>
            </a:r>
            <a:r>
              <a:rPr lang="en-US" dirty="0"/>
              <a:t> – Optimize and deploy the model in real-world applications.</a:t>
            </a:r>
          </a:p>
        </p:txBody>
      </p:sp>
    </p:spTree>
    <p:extLst>
      <p:ext uri="{BB962C8B-B14F-4D97-AF65-F5344CB8AC3E}">
        <p14:creationId xmlns:p14="http://schemas.microsoft.com/office/powerpoint/2010/main" val="169004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1"/>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Areas of Artificial Intelligence</a:t>
            </a:r>
            <a:endParaRPr/>
          </a:p>
        </p:txBody>
      </p:sp>
      <p:sp>
        <p:nvSpPr>
          <p:cNvPr id="277" name="Google Shape;277;p11"/>
          <p:cNvSpPr txBox="1">
            <a:spLocks noGrp="1"/>
          </p:cNvSpPr>
          <p:nvPr>
            <p:ph type="sldNum" idx="4294967295"/>
          </p:nvPr>
        </p:nvSpPr>
        <p:spPr>
          <a:xfrm>
            <a:off x="8382000" y="4850607"/>
            <a:ext cx="609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pic>
        <p:nvPicPr>
          <p:cNvPr id="278" name="Google Shape;278;p11"/>
          <p:cNvPicPr preferRelativeResize="0"/>
          <p:nvPr/>
        </p:nvPicPr>
        <p:blipFill rotWithShape="1">
          <a:blip r:embed="rId3">
            <a:alphaModFix/>
          </a:blip>
          <a:srcRect/>
          <a:stretch/>
        </p:blipFill>
        <p:spPr>
          <a:xfrm>
            <a:off x="482339" y="1265770"/>
            <a:ext cx="1681723" cy="977412"/>
          </a:xfrm>
          <a:prstGeom prst="rect">
            <a:avLst/>
          </a:prstGeom>
          <a:noFill/>
          <a:ln>
            <a:noFill/>
          </a:ln>
        </p:spPr>
      </p:pic>
      <p:sp>
        <p:nvSpPr>
          <p:cNvPr id="279" name="Google Shape;279;p11"/>
          <p:cNvSpPr txBox="1"/>
          <p:nvPr/>
        </p:nvSpPr>
        <p:spPr>
          <a:xfrm>
            <a:off x="2209801" y="1352550"/>
            <a:ext cx="1359407" cy="3000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Computer Vision</a:t>
            </a:r>
            <a:endParaRPr sz="1400" b="0" i="0" u="none" strike="noStrike" cap="none">
              <a:solidFill>
                <a:srgbClr val="000000"/>
              </a:solidFill>
              <a:latin typeface="Arial"/>
              <a:ea typeface="Arial"/>
              <a:cs typeface="Arial"/>
              <a:sym typeface="Arial"/>
            </a:endParaRPr>
          </a:p>
        </p:txBody>
      </p:sp>
      <p:pic>
        <p:nvPicPr>
          <p:cNvPr id="280" name="Google Shape;280;p11"/>
          <p:cNvPicPr preferRelativeResize="0"/>
          <p:nvPr/>
        </p:nvPicPr>
        <p:blipFill rotWithShape="1">
          <a:blip r:embed="rId4">
            <a:alphaModFix/>
          </a:blip>
          <a:srcRect/>
          <a:stretch/>
        </p:blipFill>
        <p:spPr>
          <a:xfrm>
            <a:off x="4572000" y="1039377"/>
            <a:ext cx="2247112" cy="955798"/>
          </a:xfrm>
          <a:prstGeom prst="rect">
            <a:avLst/>
          </a:prstGeom>
          <a:noFill/>
          <a:ln>
            <a:noFill/>
          </a:ln>
        </p:spPr>
      </p:pic>
      <p:sp>
        <p:nvSpPr>
          <p:cNvPr id="281" name="Google Shape;281;p11"/>
          <p:cNvSpPr txBox="1"/>
          <p:nvPr/>
        </p:nvSpPr>
        <p:spPr>
          <a:xfrm>
            <a:off x="4390535" y="2097671"/>
            <a:ext cx="3049054" cy="3000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Natural Language Processing</a:t>
            </a:r>
            <a:endParaRPr sz="1400" b="0" i="0" u="none" strike="noStrike" cap="none">
              <a:solidFill>
                <a:srgbClr val="000000"/>
              </a:solidFill>
              <a:latin typeface="Arial"/>
              <a:ea typeface="Arial"/>
              <a:cs typeface="Arial"/>
              <a:sym typeface="Arial"/>
            </a:endParaRPr>
          </a:p>
        </p:txBody>
      </p:sp>
      <p:pic>
        <p:nvPicPr>
          <p:cNvPr id="282" name="Google Shape;282;p11"/>
          <p:cNvPicPr preferRelativeResize="0"/>
          <p:nvPr/>
        </p:nvPicPr>
        <p:blipFill rotWithShape="1">
          <a:blip r:embed="rId5">
            <a:alphaModFix/>
          </a:blip>
          <a:srcRect/>
          <a:stretch/>
        </p:blipFill>
        <p:spPr>
          <a:xfrm>
            <a:off x="439132" y="3003508"/>
            <a:ext cx="2532668" cy="1132364"/>
          </a:xfrm>
          <a:prstGeom prst="rect">
            <a:avLst/>
          </a:prstGeom>
          <a:noFill/>
          <a:ln>
            <a:noFill/>
          </a:ln>
        </p:spPr>
      </p:pic>
      <p:sp>
        <p:nvSpPr>
          <p:cNvPr id="283" name="Google Shape;283;p11"/>
          <p:cNvSpPr txBox="1"/>
          <p:nvPr/>
        </p:nvSpPr>
        <p:spPr>
          <a:xfrm>
            <a:off x="409861" y="4231692"/>
            <a:ext cx="2656492" cy="3000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Machine Learning &amp; Deep Learning</a:t>
            </a:r>
            <a:endParaRPr sz="1400" b="0" i="0" u="none" strike="noStrike" cap="none">
              <a:solidFill>
                <a:srgbClr val="000000"/>
              </a:solidFill>
              <a:latin typeface="Arial"/>
              <a:ea typeface="Arial"/>
              <a:cs typeface="Arial"/>
              <a:sym typeface="Arial"/>
            </a:endParaRPr>
          </a:p>
        </p:txBody>
      </p:sp>
      <p:pic>
        <p:nvPicPr>
          <p:cNvPr id="284" name="Google Shape;284;p11"/>
          <p:cNvPicPr preferRelativeResize="0"/>
          <p:nvPr/>
        </p:nvPicPr>
        <p:blipFill rotWithShape="1">
          <a:blip r:embed="rId6">
            <a:alphaModFix/>
          </a:blip>
          <a:srcRect/>
          <a:stretch/>
        </p:blipFill>
        <p:spPr>
          <a:xfrm>
            <a:off x="3772182" y="2992980"/>
            <a:ext cx="1685082" cy="1123950"/>
          </a:xfrm>
          <a:prstGeom prst="rect">
            <a:avLst/>
          </a:prstGeom>
          <a:noFill/>
          <a:ln>
            <a:noFill/>
          </a:ln>
        </p:spPr>
      </p:pic>
      <p:sp>
        <p:nvSpPr>
          <p:cNvPr id="285" name="Google Shape;285;p11"/>
          <p:cNvSpPr txBox="1"/>
          <p:nvPr/>
        </p:nvSpPr>
        <p:spPr>
          <a:xfrm>
            <a:off x="3772183" y="4225997"/>
            <a:ext cx="1342030" cy="3000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Decision Making</a:t>
            </a:r>
            <a:endParaRPr sz="1400" b="0" i="0" u="none" strike="noStrike" cap="none">
              <a:solidFill>
                <a:srgbClr val="000000"/>
              </a:solidFill>
              <a:latin typeface="Arial"/>
              <a:ea typeface="Arial"/>
              <a:cs typeface="Arial"/>
              <a:sym typeface="Arial"/>
            </a:endParaRPr>
          </a:p>
        </p:txBody>
      </p:sp>
      <p:pic>
        <p:nvPicPr>
          <p:cNvPr id="286" name="Google Shape;286;p11"/>
          <p:cNvPicPr preferRelativeResize="0"/>
          <p:nvPr/>
        </p:nvPicPr>
        <p:blipFill rotWithShape="1">
          <a:blip r:embed="rId7">
            <a:alphaModFix/>
          </a:blip>
          <a:srcRect/>
          <a:stretch/>
        </p:blipFill>
        <p:spPr>
          <a:xfrm>
            <a:off x="6080272" y="2527748"/>
            <a:ext cx="2532668" cy="1688445"/>
          </a:xfrm>
          <a:prstGeom prst="rect">
            <a:avLst/>
          </a:prstGeom>
          <a:noFill/>
          <a:ln>
            <a:noFill/>
          </a:ln>
        </p:spPr>
      </p:pic>
      <p:sp>
        <p:nvSpPr>
          <p:cNvPr id="287" name="Google Shape;287;p11"/>
          <p:cNvSpPr txBox="1"/>
          <p:nvPr/>
        </p:nvSpPr>
        <p:spPr>
          <a:xfrm>
            <a:off x="6868945" y="4047026"/>
            <a:ext cx="788673" cy="3000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Calibri"/>
                <a:ea typeface="Calibri"/>
                <a:cs typeface="Calibri"/>
                <a:sym typeface="Calibri"/>
              </a:rPr>
              <a:t>Robotics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1F27-0E33-4004-9931-D2AD484877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C10C74-9897-47AA-B255-EC9332E51D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1FD6BFD-DCF1-4E5B-AFEF-EC4C98C299B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147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63d3b46e8e_0_12"/>
          <p:cNvSpPr txBox="1">
            <a:spLocks noGrp="1"/>
          </p:cNvSpPr>
          <p:nvPr>
            <p:ph type="sldNum" idx="12"/>
          </p:nvPr>
        </p:nvSpPr>
        <p:spPr>
          <a:xfrm>
            <a:off x="8458200" y="4888706"/>
            <a:ext cx="533400" cy="235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a:t>
            </a:fld>
            <a:endParaRPr/>
          </a:p>
        </p:txBody>
      </p:sp>
      <p:sp>
        <p:nvSpPr>
          <p:cNvPr id="80" name="Google Shape;80;g263d3b46e8e_0_12"/>
          <p:cNvSpPr txBox="1"/>
          <p:nvPr/>
        </p:nvSpPr>
        <p:spPr>
          <a:xfrm>
            <a:off x="760050" y="1185050"/>
            <a:ext cx="6475800" cy="329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a:solidFill>
                  <a:schemeClr val="dk1"/>
                </a:solidFill>
              </a:rPr>
              <a:t>•</a:t>
            </a:r>
            <a:r>
              <a:rPr lang="en-US">
                <a:solidFill>
                  <a:schemeClr val="dk1"/>
                </a:solidFill>
                <a:latin typeface="Calibri"/>
                <a:ea typeface="Calibri"/>
                <a:cs typeface="Calibri"/>
                <a:sym typeface="Calibri"/>
              </a:rPr>
              <a:t>D-Tribe Registration link:-</a:t>
            </a:r>
            <a:r>
              <a:rPr lang="en-US">
                <a:solidFill>
                  <a:srgbClr val="E36C09"/>
                </a:solidFill>
                <a:latin typeface="Calibri"/>
                <a:ea typeface="Calibri"/>
                <a:cs typeface="Calibri"/>
                <a:sym typeface="Calibri"/>
              </a:rPr>
              <a:t>https://tribe.datamites.com/feed.</a:t>
            </a:r>
            <a:endParaRPr>
              <a:solidFill>
                <a:srgbClr val="E36C09"/>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a:t>
            </a:r>
            <a:r>
              <a:rPr lang="en-US">
                <a:solidFill>
                  <a:schemeClr val="dk1"/>
                </a:solidFill>
                <a:latin typeface="Calibri"/>
                <a:ea typeface="Calibri"/>
                <a:cs typeface="Calibri"/>
                <a:sym typeface="Calibri"/>
              </a:rPr>
              <a:t>Events of D-Tribe are:-</a:t>
            </a:r>
            <a:endParaRPr>
              <a:solidFill>
                <a:schemeClr val="dk1"/>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1.</a:t>
            </a:r>
            <a:r>
              <a:rPr lang="en-US">
                <a:solidFill>
                  <a:schemeClr val="dk1"/>
                </a:solidFill>
                <a:latin typeface="Calibri"/>
                <a:ea typeface="Calibri"/>
                <a:cs typeface="Calibri"/>
                <a:sym typeface="Calibri"/>
              </a:rPr>
              <a:t>ASK DATAMITES</a:t>
            </a:r>
            <a:endParaRPr>
              <a:solidFill>
                <a:schemeClr val="dk1"/>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2.</a:t>
            </a:r>
            <a:r>
              <a:rPr lang="en-US">
                <a:solidFill>
                  <a:schemeClr val="dk1"/>
                </a:solidFill>
                <a:latin typeface="Calibri"/>
                <a:ea typeface="Calibri"/>
                <a:cs typeface="Calibri"/>
                <a:sym typeface="Calibri"/>
              </a:rPr>
              <a:t>PYTHON FOR AI AND DATA SCIENCE</a:t>
            </a:r>
            <a:endParaRPr>
              <a:solidFill>
                <a:schemeClr val="dk1"/>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3.</a:t>
            </a:r>
            <a:r>
              <a:rPr lang="en-US">
                <a:solidFill>
                  <a:schemeClr val="dk1"/>
                </a:solidFill>
                <a:latin typeface="Calibri"/>
                <a:ea typeface="Calibri"/>
                <a:cs typeface="Calibri"/>
                <a:sym typeface="Calibri"/>
              </a:rPr>
              <a:t>CAREER GUIDANCE AND JOB FAIR</a:t>
            </a:r>
            <a:endParaRPr>
              <a:solidFill>
                <a:schemeClr val="dk1"/>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4.</a:t>
            </a:r>
            <a:r>
              <a:rPr lang="en-US">
                <a:solidFill>
                  <a:schemeClr val="dk1"/>
                </a:solidFill>
                <a:latin typeface="Calibri"/>
                <a:ea typeface="Calibri"/>
                <a:cs typeface="Calibri"/>
                <a:sym typeface="Calibri"/>
              </a:rPr>
              <a:t>WEBINAR ON TOPICS RELATED TO DATA SCIENCE</a:t>
            </a:r>
            <a:endParaRPr>
              <a:solidFill>
                <a:schemeClr val="dk1"/>
              </a:solidFill>
              <a:latin typeface="Calibri"/>
              <a:ea typeface="Calibri"/>
              <a:cs typeface="Calibri"/>
              <a:sym typeface="Calibri"/>
            </a:endParaRPr>
          </a:p>
          <a:p>
            <a:pPr marL="0" lvl="0" indent="0" algn="l" rtl="0">
              <a:lnSpc>
                <a:spcPct val="200000"/>
              </a:lnSpc>
              <a:spcBef>
                <a:spcPts val="400"/>
              </a:spcBef>
              <a:spcAft>
                <a:spcPts val="0"/>
              </a:spcAft>
              <a:buNone/>
            </a:pPr>
            <a:r>
              <a:rPr lang="en-US">
                <a:solidFill>
                  <a:schemeClr val="dk1"/>
                </a:solidFill>
              </a:rPr>
              <a:t>5.</a:t>
            </a:r>
            <a:r>
              <a:rPr lang="en-US">
                <a:solidFill>
                  <a:schemeClr val="dk1"/>
                </a:solidFill>
                <a:latin typeface="Calibri"/>
                <a:ea typeface="Calibri"/>
                <a:cs typeface="Calibri"/>
                <a:sym typeface="Calibri"/>
              </a:rPr>
              <a:t>ARTICLES, QUIZ, BLOGS WILL BE POSTED</a:t>
            </a:r>
            <a:endParaRPr>
              <a:solidFill>
                <a:schemeClr val="dk1"/>
              </a:solidFill>
              <a:latin typeface="Calibri"/>
              <a:ea typeface="Calibri"/>
              <a:cs typeface="Calibri"/>
              <a:sym typeface="Calibri"/>
            </a:endParaRPr>
          </a:p>
        </p:txBody>
      </p:sp>
      <p:pic>
        <p:nvPicPr>
          <p:cNvPr id="81" name="Google Shape;81;g263d3b46e8e_0_12"/>
          <p:cNvPicPr preferRelativeResize="0"/>
          <p:nvPr/>
        </p:nvPicPr>
        <p:blipFill>
          <a:blip r:embed="rId3">
            <a:alphaModFix/>
          </a:blip>
          <a:stretch>
            <a:fillRect/>
          </a:stretch>
        </p:blipFill>
        <p:spPr>
          <a:xfrm>
            <a:off x="191625" y="0"/>
            <a:ext cx="7477125" cy="1185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3"/>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Types of Machine Learning</a:t>
            </a:r>
            <a:endParaRPr/>
          </a:p>
        </p:txBody>
      </p:sp>
      <p:sp>
        <p:nvSpPr>
          <p:cNvPr id="302" name="Google Shape;302;p13"/>
          <p:cNvSpPr txBox="1">
            <a:spLocks noGrp="1"/>
          </p:cNvSpPr>
          <p:nvPr>
            <p:ph type="body" idx="1"/>
          </p:nvPr>
        </p:nvSpPr>
        <p:spPr>
          <a:xfrm>
            <a:off x="533400" y="1200151"/>
            <a:ext cx="8229600" cy="3394500"/>
          </a:xfrm>
          <a:prstGeom prst="rect">
            <a:avLst/>
          </a:prstGeom>
          <a:noFill/>
          <a:ln>
            <a:noFill/>
          </a:ln>
        </p:spPr>
        <p:txBody>
          <a:bodyPr spcFirstLastPara="1" wrap="square" lIns="91425" tIns="45700" rIns="91425" bIns="45700" anchor="t" anchorCtr="0">
            <a:normAutofit/>
          </a:bodyPr>
          <a:lstStyle/>
          <a:p>
            <a:pPr marL="342900" lvl="0" indent="-304800" algn="l" rtl="0">
              <a:lnSpc>
                <a:spcPct val="100000"/>
              </a:lnSpc>
              <a:spcBef>
                <a:spcPts val="0"/>
              </a:spcBef>
              <a:spcAft>
                <a:spcPts val="0"/>
              </a:spcAft>
              <a:buClr>
                <a:schemeClr val="dk1"/>
              </a:buClr>
              <a:buSzPts val="2200"/>
              <a:buChar char="•"/>
            </a:pPr>
            <a:r>
              <a:rPr lang="en-US" sz="2200"/>
              <a:t>Supervised machine learning</a:t>
            </a:r>
            <a:endParaRPr sz="2200"/>
          </a:p>
          <a:p>
            <a:pPr marL="342900" lvl="0" indent="-304800" algn="l" rtl="0">
              <a:lnSpc>
                <a:spcPct val="100000"/>
              </a:lnSpc>
              <a:spcBef>
                <a:spcPts val="560"/>
              </a:spcBef>
              <a:spcAft>
                <a:spcPts val="0"/>
              </a:spcAft>
              <a:buClr>
                <a:schemeClr val="dk1"/>
              </a:buClr>
              <a:buSzPts val="2200"/>
              <a:buChar char="•"/>
            </a:pPr>
            <a:r>
              <a:rPr lang="en-US" sz="2200"/>
              <a:t>Unsupervised machine learning </a:t>
            </a:r>
            <a:endParaRPr sz="2200"/>
          </a:p>
          <a:p>
            <a:pPr marL="342900" lvl="0" indent="-304800" algn="l" rtl="0">
              <a:lnSpc>
                <a:spcPct val="100000"/>
              </a:lnSpc>
              <a:spcBef>
                <a:spcPts val="560"/>
              </a:spcBef>
              <a:spcAft>
                <a:spcPts val="0"/>
              </a:spcAft>
              <a:buClr>
                <a:schemeClr val="dk1"/>
              </a:buClr>
              <a:buSzPts val="2200"/>
              <a:buChar char="•"/>
            </a:pPr>
            <a:r>
              <a:rPr lang="en-US" sz="2200"/>
              <a:t>Semi-supervised machine learning</a:t>
            </a:r>
            <a:endParaRPr sz="2200"/>
          </a:p>
          <a:p>
            <a:pPr marL="342900" lvl="0" indent="-304800" algn="l" rtl="0">
              <a:lnSpc>
                <a:spcPct val="100000"/>
              </a:lnSpc>
              <a:spcBef>
                <a:spcPts val="560"/>
              </a:spcBef>
              <a:spcAft>
                <a:spcPts val="0"/>
              </a:spcAft>
              <a:buClr>
                <a:schemeClr val="dk1"/>
              </a:buClr>
              <a:buSzPts val="2200"/>
              <a:buChar char="•"/>
            </a:pPr>
            <a:r>
              <a:rPr lang="en-US" sz="2200"/>
              <a:t>Reinforcement machine learning</a:t>
            </a:r>
            <a:endParaRPr sz="2200"/>
          </a:p>
        </p:txBody>
      </p:sp>
      <p:sp>
        <p:nvSpPr>
          <p:cNvPr id="303" name="Google Shape;303;p13"/>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CD30-2119-4C2E-831B-6E0815BB50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E8FB26-F9CD-4905-A7E9-3068801FF66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F3729D6-C2B4-47D7-8D80-6ACD127238C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4435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51F1-B0C9-45DA-A9CA-69EC857706CE}"/>
              </a:ext>
            </a:extLst>
          </p:cNvPr>
          <p:cNvSpPr>
            <a:spLocks noGrp="1"/>
          </p:cNvSpPr>
          <p:nvPr>
            <p:ph type="title"/>
          </p:nvPr>
        </p:nvSpPr>
        <p:spPr>
          <a:xfrm>
            <a:off x="457200" y="133350"/>
            <a:ext cx="7886700" cy="460771"/>
          </a:xfrm>
        </p:spPr>
        <p:txBody>
          <a:bodyPr/>
          <a:lstStyle/>
          <a:p>
            <a:r>
              <a:rPr lang="en-US" dirty="0"/>
              <a:t>Supervised Learning (Labeled Data) 📊</a:t>
            </a:r>
            <a:endParaRPr lang="en-IN" dirty="0"/>
          </a:p>
        </p:txBody>
      </p:sp>
      <p:sp>
        <p:nvSpPr>
          <p:cNvPr id="3" name="Text Placeholder 2">
            <a:extLst>
              <a:ext uri="{FF2B5EF4-FFF2-40B4-BE49-F238E27FC236}">
                <a16:creationId xmlns:a16="http://schemas.microsoft.com/office/drawing/2014/main" id="{8900C983-047B-4B68-A336-96FCE4471675}"/>
              </a:ext>
            </a:extLst>
          </p:cNvPr>
          <p:cNvSpPr>
            <a:spLocks noGrp="1"/>
          </p:cNvSpPr>
          <p:nvPr>
            <p:ph type="body" idx="1"/>
          </p:nvPr>
        </p:nvSpPr>
        <p:spPr>
          <a:xfrm>
            <a:off x="114300" y="792957"/>
            <a:ext cx="8229600" cy="3921918"/>
          </a:xfrm>
        </p:spPr>
        <p:txBody>
          <a:bodyPr>
            <a:normAutofit/>
          </a:bodyPr>
          <a:lstStyle/>
          <a:p>
            <a:pPr marL="114300" indent="0">
              <a:buNone/>
            </a:pPr>
            <a:r>
              <a:rPr lang="en-IN" sz="2200" dirty="0"/>
              <a:t>The model learns from </a:t>
            </a:r>
            <a:r>
              <a:rPr lang="en-IN" sz="2200" b="1" dirty="0"/>
              <a:t>input-output pairs</a:t>
            </a:r>
            <a:r>
              <a:rPr lang="en-IN" sz="2200" dirty="0"/>
              <a:t> (X → Y).</a:t>
            </a:r>
          </a:p>
          <a:p>
            <a:r>
              <a:rPr lang="en-IN" sz="2200" b="1" dirty="0"/>
              <a:t>Regression:</a:t>
            </a:r>
            <a:r>
              <a:rPr lang="en-IN" sz="2200" dirty="0"/>
              <a:t> Predicts continuous values (e.g., house prices, stock prices).</a:t>
            </a:r>
          </a:p>
          <a:p>
            <a:r>
              <a:rPr lang="en-IN" sz="2200" b="1" dirty="0"/>
              <a:t>Classification:</a:t>
            </a:r>
            <a:r>
              <a:rPr lang="en-IN" sz="2200" dirty="0"/>
              <a:t> Predicts categories (e.g., spam detection, fraud detection).</a:t>
            </a:r>
          </a:p>
          <a:p>
            <a:pPr marL="114300" indent="0">
              <a:buNone/>
            </a:pPr>
            <a:endParaRPr lang="en-IN" sz="2200" dirty="0"/>
          </a:p>
          <a:p>
            <a:r>
              <a:rPr lang="en-IN" sz="2200" dirty="0"/>
              <a:t>📌 </a:t>
            </a:r>
            <a:r>
              <a:rPr lang="en-IN" sz="2200" b="1" dirty="0"/>
              <a:t>Examples:</a:t>
            </a:r>
            <a:br>
              <a:rPr lang="en-IN" sz="2200" dirty="0"/>
            </a:br>
            <a:r>
              <a:rPr lang="en-IN" sz="2200" dirty="0"/>
              <a:t>✔ Linear Regression → Predicting house prices</a:t>
            </a:r>
            <a:br>
              <a:rPr lang="en-IN" sz="2200" dirty="0"/>
            </a:br>
            <a:r>
              <a:rPr lang="en-IN" sz="2200" dirty="0"/>
              <a:t>✔ Logistic Regression → Email spam classification</a:t>
            </a:r>
          </a:p>
          <a:p>
            <a:endParaRPr lang="en-IN" dirty="0"/>
          </a:p>
        </p:txBody>
      </p:sp>
      <p:sp>
        <p:nvSpPr>
          <p:cNvPr id="4" name="Slide Number Placeholder 3">
            <a:extLst>
              <a:ext uri="{FF2B5EF4-FFF2-40B4-BE49-F238E27FC236}">
                <a16:creationId xmlns:a16="http://schemas.microsoft.com/office/drawing/2014/main" id="{8EAAC8B5-BD3F-4F0F-AB7B-52448CA5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208285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5"/>
          <p:cNvSpPr txBox="1">
            <a:spLocks noGrp="1"/>
          </p:cNvSpPr>
          <p:nvPr>
            <p:ph type="title"/>
          </p:nvPr>
        </p:nvSpPr>
        <p:spPr>
          <a:xfrm>
            <a:off x="457200" y="133350"/>
            <a:ext cx="5791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Unsupervised machine learning </a:t>
            </a:r>
            <a:endParaRPr/>
          </a:p>
        </p:txBody>
      </p:sp>
      <p:sp>
        <p:nvSpPr>
          <p:cNvPr id="324" name="Google Shape;324;p15"/>
          <p:cNvSpPr txBox="1">
            <a:spLocks noGrp="1"/>
          </p:cNvSpPr>
          <p:nvPr>
            <p:ph type="body" idx="1"/>
          </p:nvPr>
        </p:nvSpPr>
        <p:spPr>
          <a:xfrm>
            <a:off x="381000" y="971550"/>
            <a:ext cx="8229600" cy="3394472"/>
          </a:xfrm>
          <a:prstGeom prst="rect">
            <a:avLst/>
          </a:prstGeom>
          <a:noFill/>
          <a:ln>
            <a:noFill/>
          </a:ln>
        </p:spPr>
        <p:txBody>
          <a:bodyPr spcFirstLastPara="1" wrap="square" lIns="91425" tIns="45700" rIns="91425" bIns="45700" anchor="t" anchorCtr="0">
            <a:noAutofit/>
          </a:bodyPr>
          <a:lstStyle/>
          <a:p>
            <a:pPr marL="342900" lvl="0" indent="-304800" algn="l" rtl="0">
              <a:lnSpc>
                <a:spcPct val="120000"/>
              </a:lnSpc>
              <a:spcBef>
                <a:spcPts val="0"/>
              </a:spcBef>
              <a:spcAft>
                <a:spcPts val="0"/>
              </a:spcAft>
              <a:buClr>
                <a:schemeClr val="dk1"/>
              </a:buClr>
              <a:buSzPts val="2200"/>
              <a:buChar char="•"/>
            </a:pPr>
            <a:r>
              <a:rPr lang="en-US" sz="2200"/>
              <a:t>Used when the past data used to train is neither classified nor labeled. </a:t>
            </a:r>
            <a:endParaRPr sz="2200"/>
          </a:p>
          <a:p>
            <a:pPr marL="342900" lvl="0" indent="-304800" algn="l" rtl="0">
              <a:lnSpc>
                <a:spcPct val="120000"/>
              </a:lnSpc>
              <a:spcBef>
                <a:spcPts val="1248"/>
              </a:spcBef>
              <a:spcAft>
                <a:spcPts val="0"/>
              </a:spcAft>
              <a:buClr>
                <a:schemeClr val="dk1"/>
              </a:buClr>
              <a:buSzPts val="2200"/>
              <a:buChar char="•"/>
            </a:pPr>
            <a:r>
              <a:rPr lang="en-US" sz="2200"/>
              <a:t>The system doesn’t figure out the right output, but it explores the data and can draw inferences from datasets to describe hidden structures from unlabeled data.</a:t>
            </a:r>
            <a:endParaRPr sz="2200"/>
          </a:p>
        </p:txBody>
      </p:sp>
      <p:sp>
        <p:nvSpPr>
          <p:cNvPr id="325" name="Google Shape;325;p15"/>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0FB7-96A6-4A1A-99F6-E51203BCC9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41F248-3FC8-404B-BC5E-2EA3001996F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FCB676B-6C9D-48DF-994B-3977BBEB300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63135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857B-F181-4A4F-BA63-EDE1DCEC0DB4}"/>
              </a:ext>
            </a:extLst>
          </p:cNvPr>
          <p:cNvSpPr>
            <a:spLocks noGrp="1"/>
          </p:cNvSpPr>
          <p:nvPr>
            <p:ph type="title"/>
          </p:nvPr>
        </p:nvSpPr>
        <p:spPr>
          <a:xfrm>
            <a:off x="457199" y="133350"/>
            <a:ext cx="7793831" cy="460771"/>
          </a:xfrm>
        </p:spPr>
        <p:txBody>
          <a:bodyPr/>
          <a:lstStyle/>
          <a:p>
            <a:r>
              <a:rPr lang="en-US" dirty="0"/>
              <a:t>Unsupervised Learning (No Labels) 🧩</a:t>
            </a:r>
            <a:endParaRPr lang="en-IN" dirty="0"/>
          </a:p>
        </p:txBody>
      </p:sp>
      <p:sp>
        <p:nvSpPr>
          <p:cNvPr id="3" name="Text Placeholder 2">
            <a:extLst>
              <a:ext uri="{FF2B5EF4-FFF2-40B4-BE49-F238E27FC236}">
                <a16:creationId xmlns:a16="http://schemas.microsoft.com/office/drawing/2014/main" id="{30826876-1324-458A-B78D-E08117C84A7F}"/>
              </a:ext>
            </a:extLst>
          </p:cNvPr>
          <p:cNvSpPr>
            <a:spLocks noGrp="1"/>
          </p:cNvSpPr>
          <p:nvPr>
            <p:ph type="body" idx="1"/>
          </p:nvPr>
        </p:nvSpPr>
        <p:spPr>
          <a:xfrm>
            <a:off x="92868" y="792957"/>
            <a:ext cx="8472487" cy="3700462"/>
          </a:xfrm>
        </p:spPr>
        <p:txBody>
          <a:bodyPr>
            <a:normAutofit/>
          </a:bodyPr>
          <a:lstStyle/>
          <a:p>
            <a:pPr marL="114300" indent="0">
              <a:buNone/>
            </a:pPr>
            <a:r>
              <a:rPr lang="en-IN" sz="2100" dirty="0"/>
              <a:t>The model finds hidden patterns in </a:t>
            </a:r>
            <a:r>
              <a:rPr lang="en-IN" sz="2100" b="1" dirty="0" err="1"/>
              <a:t>unlabeled</a:t>
            </a:r>
            <a:r>
              <a:rPr lang="en-IN" sz="2100" b="1" dirty="0"/>
              <a:t> data</a:t>
            </a:r>
            <a:r>
              <a:rPr lang="en-IN" sz="2100" dirty="0"/>
              <a:t>.</a:t>
            </a:r>
          </a:p>
          <a:p>
            <a:r>
              <a:rPr lang="en-IN" sz="2100" b="1" dirty="0"/>
              <a:t>Clustering:</a:t>
            </a:r>
            <a:r>
              <a:rPr lang="en-IN" sz="2100" dirty="0"/>
              <a:t> Groups similar data points together (e.g., customer segmentation).</a:t>
            </a:r>
          </a:p>
          <a:p>
            <a:r>
              <a:rPr lang="en-IN" sz="2100" b="1" dirty="0"/>
              <a:t>Dimensionality Reduction:</a:t>
            </a:r>
            <a:r>
              <a:rPr lang="en-IN" sz="2100" dirty="0"/>
              <a:t> Reduces features while preserving important info (e.g., PCA).</a:t>
            </a:r>
          </a:p>
          <a:p>
            <a:pPr marL="114300" indent="0">
              <a:buNone/>
            </a:pPr>
            <a:endParaRPr lang="en-IN" sz="2100" dirty="0"/>
          </a:p>
          <a:p>
            <a:r>
              <a:rPr lang="en-IN" sz="2100" dirty="0"/>
              <a:t>📌 </a:t>
            </a:r>
            <a:r>
              <a:rPr lang="en-IN" sz="2100" b="1" dirty="0"/>
              <a:t>Examples:</a:t>
            </a:r>
            <a:br>
              <a:rPr lang="en-IN" sz="2100" dirty="0"/>
            </a:br>
            <a:r>
              <a:rPr lang="en-IN" sz="2100" dirty="0"/>
              <a:t>✔ K-Means Clustering → Customer segmentation</a:t>
            </a:r>
            <a:br>
              <a:rPr lang="en-IN" sz="2100" dirty="0"/>
            </a:br>
            <a:r>
              <a:rPr lang="en-IN" sz="2100" dirty="0"/>
              <a:t>✔ Principal Component Analysis (PCA) → Feature reduction</a:t>
            </a:r>
          </a:p>
          <a:p>
            <a:endParaRPr lang="en-IN" dirty="0"/>
          </a:p>
        </p:txBody>
      </p:sp>
      <p:sp>
        <p:nvSpPr>
          <p:cNvPr id="4" name="Slide Number Placeholder 3">
            <a:extLst>
              <a:ext uri="{FF2B5EF4-FFF2-40B4-BE49-F238E27FC236}">
                <a16:creationId xmlns:a16="http://schemas.microsoft.com/office/drawing/2014/main" id="{D9C18523-B676-456F-A12A-A13CD006DD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3144288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6"/>
          <p:cNvSpPr txBox="1">
            <a:spLocks noGrp="1"/>
          </p:cNvSpPr>
          <p:nvPr>
            <p:ph type="title"/>
          </p:nvPr>
        </p:nvSpPr>
        <p:spPr>
          <a:xfrm>
            <a:off x="457200" y="133350"/>
            <a:ext cx="60198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Semi-supervised  machine Learning</a:t>
            </a:r>
            <a:endParaRPr/>
          </a:p>
        </p:txBody>
      </p:sp>
      <p:sp>
        <p:nvSpPr>
          <p:cNvPr id="331" name="Google Shape;331;p16"/>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
        <p:nvSpPr>
          <p:cNvPr id="332" name="Google Shape;332;p16"/>
          <p:cNvSpPr txBox="1"/>
          <p:nvPr/>
        </p:nvSpPr>
        <p:spPr>
          <a:xfrm>
            <a:off x="457200" y="1079025"/>
            <a:ext cx="7752900" cy="2770500"/>
          </a:xfrm>
          <a:prstGeom prst="rect">
            <a:avLst/>
          </a:prstGeom>
          <a:noFill/>
          <a:ln>
            <a:noFill/>
          </a:ln>
        </p:spPr>
        <p:txBody>
          <a:bodyPr spcFirstLastPara="1" wrap="square" lIns="91425" tIns="45700" rIns="91425" bIns="45700" anchor="t" anchorCtr="0">
            <a:spAutoFit/>
          </a:bodyPr>
          <a:lstStyle/>
          <a:p>
            <a:pPr marL="285750" marR="0" lvl="0" indent="-2476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Fall somewhere in between supervised and unsupervised learning, since they use both labeled and unlabeled data for training – typically a small amount of labeled data and a large amount of unlabeled data. </a:t>
            </a:r>
            <a:endParaRPr sz="2200" b="0" i="0" u="none" strike="noStrike" cap="none">
              <a:solidFill>
                <a:srgbClr val="000000"/>
              </a:solidFill>
              <a:latin typeface="Arial"/>
              <a:ea typeface="Arial"/>
              <a:cs typeface="Arial"/>
              <a:sym typeface="Arial"/>
            </a:endParaRPr>
          </a:p>
          <a:p>
            <a:pPr marL="285750" marR="0" lvl="0" indent="-247650" algn="l" rtl="0">
              <a:lnSpc>
                <a:spcPct val="100000"/>
              </a:lnSpc>
              <a:spcBef>
                <a:spcPts val="120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S</a:t>
            </a:r>
            <a:r>
              <a:rPr lang="en-US" sz="2200" b="0" i="0" u="none" strike="noStrike" cap="none">
                <a:solidFill>
                  <a:schemeClr val="dk1"/>
                </a:solidFill>
                <a:latin typeface="Calibri"/>
                <a:ea typeface="Calibri"/>
                <a:cs typeface="Calibri"/>
                <a:sym typeface="Calibri"/>
              </a:rPr>
              <a:t>ystems using this method can considerably improve learning accuracy. </a:t>
            </a:r>
            <a:endParaRPr sz="2200" b="0" i="0" u="none" strike="noStrike" cap="none">
              <a:solidFill>
                <a:srgbClr val="000000"/>
              </a:solidFill>
              <a:latin typeface="Arial"/>
              <a:ea typeface="Arial"/>
              <a:cs typeface="Arial"/>
              <a:sym typeface="Arial"/>
            </a:endParaRPr>
          </a:p>
          <a:p>
            <a:pPr marL="285750" marR="0" lvl="0" indent="-107950" algn="l" rtl="0">
              <a:lnSpc>
                <a:spcPct val="100000"/>
              </a:lnSpc>
              <a:spcBef>
                <a:spcPts val="12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7"/>
          <p:cNvSpPr txBox="1">
            <a:spLocks noGrp="1"/>
          </p:cNvSpPr>
          <p:nvPr>
            <p:ph type="title"/>
          </p:nvPr>
        </p:nvSpPr>
        <p:spPr>
          <a:xfrm>
            <a:off x="457200" y="133350"/>
            <a:ext cx="57150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Reinforcement machine learning</a:t>
            </a:r>
            <a:endParaRPr/>
          </a:p>
        </p:txBody>
      </p:sp>
      <p:sp>
        <p:nvSpPr>
          <p:cNvPr id="338" name="Google Shape;338;p17"/>
          <p:cNvSpPr txBox="1">
            <a:spLocks noGrp="1"/>
          </p:cNvSpPr>
          <p:nvPr>
            <p:ph type="body" idx="1"/>
          </p:nvPr>
        </p:nvSpPr>
        <p:spPr>
          <a:xfrm>
            <a:off x="304800" y="874525"/>
            <a:ext cx="7704000" cy="3394500"/>
          </a:xfrm>
          <a:prstGeom prst="rect">
            <a:avLst/>
          </a:prstGeom>
          <a:noFill/>
          <a:ln>
            <a:noFill/>
          </a:ln>
        </p:spPr>
        <p:txBody>
          <a:bodyPr spcFirstLastPara="1" wrap="square" lIns="91425" tIns="45700" rIns="91425" bIns="45700" anchor="t" anchorCtr="0">
            <a:normAutofit/>
          </a:bodyPr>
          <a:lstStyle/>
          <a:p>
            <a:pPr marL="342900" lvl="0" indent="-318135" algn="l" rtl="0">
              <a:lnSpc>
                <a:spcPct val="100000"/>
              </a:lnSpc>
              <a:spcBef>
                <a:spcPts val="0"/>
              </a:spcBef>
              <a:spcAft>
                <a:spcPts val="0"/>
              </a:spcAft>
              <a:buClr>
                <a:schemeClr val="dk1"/>
              </a:buClr>
              <a:buSzPts val="2200"/>
              <a:buChar char="•"/>
            </a:pPr>
            <a:r>
              <a:rPr lang="en-US" sz="2200"/>
              <a:t>Learning by interacting with its environment by producing actions and discovers errors or rewards. </a:t>
            </a:r>
            <a:endParaRPr sz="2200"/>
          </a:p>
          <a:p>
            <a:pPr marL="342900" lvl="0" indent="-318135" algn="l" rtl="0">
              <a:lnSpc>
                <a:spcPct val="100000"/>
              </a:lnSpc>
              <a:spcBef>
                <a:spcPts val="1176"/>
              </a:spcBef>
              <a:spcAft>
                <a:spcPts val="0"/>
              </a:spcAft>
              <a:buClr>
                <a:schemeClr val="dk1"/>
              </a:buClr>
              <a:buSzPts val="2200"/>
              <a:buChar char="•"/>
            </a:pPr>
            <a:r>
              <a:rPr lang="en-US" sz="2200"/>
              <a:t>This method allows machines and software agents to automatically determine the ideal behavior within a specific context in order to maximize its performance.</a:t>
            </a:r>
            <a:endParaRPr sz="2200"/>
          </a:p>
          <a:p>
            <a:pPr marL="342900" lvl="0" indent="-318135" algn="l" rtl="0">
              <a:lnSpc>
                <a:spcPct val="100000"/>
              </a:lnSpc>
              <a:spcBef>
                <a:spcPts val="1176"/>
              </a:spcBef>
              <a:spcAft>
                <a:spcPts val="0"/>
              </a:spcAft>
              <a:buClr>
                <a:schemeClr val="dk1"/>
              </a:buClr>
              <a:buSzPts val="2200"/>
              <a:buChar char="•"/>
            </a:pPr>
            <a:r>
              <a:rPr lang="en-US" sz="2200"/>
              <a:t> Simple reward feedback is required for the agent to learn which action is best; this is known as the reinforcement signal.</a:t>
            </a:r>
            <a:endParaRPr sz="2200"/>
          </a:p>
        </p:txBody>
      </p:sp>
      <p:sp>
        <p:nvSpPr>
          <p:cNvPr id="339" name="Google Shape;339;p17"/>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0859-C7CF-4362-AF75-40F51CD82040}"/>
              </a:ext>
            </a:extLst>
          </p:cNvPr>
          <p:cNvSpPr>
            <a:spLocks noGrp="1"/>
          </p:cNvSpPr>
          <p:nvPr>
            <p:ph type="title"/>
          </p:nvPr>
        </p:nvSpPr>
        <p:spPr/>
        <p:txBody>
          <a:bodyPr/>
          <a:lstStyle/>
          <a:p>
            <a:r>
              <a:rPr lang="en-US" dirty="0" err="1"/>
              <a:t>Reinforement</a:t>
            </a:r>
            <a:r>
              <a:rPr lang="en-US" dirty="0"/>
              <a:t> Learning</a:t>
            </a:r>
            <a:br>
              <a:rPr lang="en-US" dirty="0"/>
            </a:br>
            <a:endParaRPr lang="en-IN" dirty="0"/>
          </a:p>
        </p:txBody>
      </p:sp>
      <p:sp>
        <p:nvSpPr>
          <p:cNvPr id="3" name="Content Placeholder 2">
            <a:extLst>
              <a:ext uri="{FF2B5EF4-FFF2-40B4-BE49-F238E27FC236}">
                <a16:creationId xmlns:a16="http://schemas.microsoft.com/office/drawing/2014/main" id="{37AF1C44-2B5A-4127-8CF0-47F4836DE11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9BE8C94-98E9-4DA0-AE62-D20A379D781F}"/>
              </a:ext>
            </a:extLst>
          </p:cNvPr>
          <p:cNvPicPr>
            <a:picLocks noChangeAspect="1"/>
          </p:cNvPicPr>
          <p:nvPr/>
        </p:nvPicPr>
        <p:blipFill>
          <a:blip r:embed="rId2"/>
          <a:stretch>
            <a:fillRect/>
          </a:stretch>
        </p:blipFill>
        <p:spPr>
          <a:xfrm>
            <a:off x="-1" y="1117077"/>
            <a:ext cx="9144001" cy="4077538"/>
          </a:xfrm>
          <a:prstGeom prst="rect">
            <a:avLst/>
          </a:prstGeom>
        </p:spPr>
      </p:pic>
    </p:spTree>
    <p:extLst>
      <p:ext uri="{BB962C8B-B14F-4D97-AF65-F5344CB8AC3E}">
        <p14:creationId xmlns:p14="http://schemas.microsoft.com/office/powerpoint/2010/main" val="3425721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9"/>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pic>
        <p:nvPicPr>
          <p:cNvPr id="345" name="Google Shape;345;p19" descr="Types of Machine Learning and Top 10 Algorithms Everyone Should Know |  Oracle Data Science"/>
          <p:cNvPicPr preferRelativeResize="0"/>
          <p:nvPr/>
        </p:nvPicPr>
        <p:blipFill rotWithShape="1">
          <a:blip r:embed="rId3">
            <a:alphaModFix/>
          </a:blip>
          <a:srcRect/>
          <a:stretch/>
        </p:blipFill>
        <p:spPr>
          <a:xfrm>
            <a:off x="1219200" y="209550"/>
            <a:ext cx="6324600" cy="45255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63d3b46e8e_0_2"/>
          <p:cNvSpPr txBox="1">
            <a:spLocks noGrp="1"/>
          </p:cNvSpPr>
          <p:nvPr>
            <p:ph type="sldNum" idx="12"/>
          </p:nvPr>
        </p:nvSpPr>
        <p:spPr>
          <a:xfrm>
            <a:off x="8458200" y="4888706"/>
            <a:ext cx="533400" cy="235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4</a:t>
            </a:fld>
            <a:endParaRPr/>
          </a:p>
        </p:txBody>
      </p:sp>
      <p:sp>
        <p:nvSpPr>
          <p:cNvPr id="88" name="Google Shape;88;g263d3b46e8e_0_2"/>
          <p:cNvSpPr txBox="1"/>
          <p:nvPr/>
        </p:nvSpPr>
        <p:spPr>
          <a:xfrm>
            <a:off x="564013" y="1399325"/>
            <a:ext cx="7239900" cy="1852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500">
                <a:solidFill>
                  <a:schemeClr val="dk1"/>
                </a:solidFill>
              </a:rPr>
              <a:t>For Module-Level Assessments:</a:t>
            </a:r>
            <a:endParaRPr sz="1500">
              <a:solidFill>
                <a:schemeClr val="dk1"/>
              </a:solidFill>
            </a:endParaRPr>
          </a:p>
          <a:p>
            <a:pPr marL="0" lvl="0" indent="0" algn="l" rtl="0">
              <a:lnSpc>
                <a:spcPct val="200000"/>
              </a:lnSpc>
              <a:spcBef>
                <a:spcPts val="0"/>
              </a:spcBef>
              <a:spcAft>
                <a:spcPts val="0"/>
              </a:spcAft>
              <a:buNone/>
            </a:pPr>
            <a:endParaRPr sz="15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US" sz="1500">
                <a:solidFill>
                  <a:schemeClr val="dk1"/>
                </a:solidFill>
                <a:latin typeface="Calibri"/>
                <a:ea typeface="Calibri"/>
                <a:cs typeface="Calibri"/>
                <a:sym typeface="Calibri"/>
              </a:rPr>
              <a:t>Link to register</a:t>
            </a:r>
            <a:r>
              <a:rPr lang="en-US" sz="15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US" sz="1500" u="sng">
                <a:solidFill>
                  <a:schemeClr val="hlink"/>
                </a:solidFill>
                <a:latin typeface="Calibri"/>
                <a:ea typeface="Calibri"/>
                <a:cs typeface="Calibri"/>
                <a:sym typeface="Calibri"/>
                <a:hlinkClick r:id="rId3"/>
              </a:rPr>
              <a:t>https://datamites.com/exam/Registers</a:t>
            </a:r>
            <a:endParaRPr sz="1500" u="sng">
              <a:solidFill>
                <a:schemeClr val="hlink"/>
              </a:solidFill>
              <a:latin typeface="Calibri"/>
              <a:ea typeface="Calibri"/>
              <a:cs typeface="Calibri"/>
              <a:sym typeface="Calibri"/>
            </a:endParaRPr>
          </a:p>
          <a:p>
            <a:pPr marL="0" lvl="0" indent="0" algn="l" rtl="0">
              <a:lnSpc>
                <a:spcPct val="200000"/>
              </a:lnSpc>
              <a:spcBef>
                <a:spcPts val="400"/>
              </a:spcBef>
              <a:spcAft>
                <a:spcPts val="0"/>
              </a:spcAft>
              <a:buNone/>
            </a:pPr>
            <a:endParaRPr sz="1500">
              <a:solidFill>
                <a:schemeClr val="dk1"/>
              </a:solidFill>
              <a:latin typeface="Calibri"/>
              <a:ea typeface="Calibri"/>
              <a:cs typeface="Calibri"/>
              <a:sym typeface="Calibri"/>
            </a:endParaRPr>
          </a:p>
        </p:txBody>
      </p:sp>
      <p:pic>
        <p:nvPicPr>
          <p:cNvPr id="89" name="Google Shape;89;g263d3b46e8e_0_2"/>
          <p:cNvPicPr preferRelativeResize="0"/>
          <p:nvPr/>
        </p:nvPicPr>
        <p:blipFill>
          <a:blip r:embed="rId4">
            <a:alphaModFix/>
          </a:blip>
          <a:stretch>
            <a:fillRect/>
          </a:stretch>
        </p:blipFill>
        <p:spPr>
          <a:xfrm>
            <a:off x="152400" y="152400"/>
            <a:ext cx="8063134" cy="1460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Machine Learning </a:t>
            </a:r>
            <a:endParaRPr/>
          </a:p>
        </p:txBody>
      </p:sp>
      <p:sp>
        <p:nvSpPr>
          <p:cNvPr id="351" name="Google Shape;351;p18"/>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pic>
        <p:nvPicPr>
          <p:cNvPr id="352" name="Google Shape;352;p18" descr="C:\Users\Ashok HOME\Desktop\ml_algorithms.jpg"/>
          <p:cNvPicPr preferRelativeResize="0"/>
          <p:nvPr/>
        </p:nvPicPr>
        <p:blipFill rotWithShape="1">
          <a:blip r:embed="rId3">
            <a:alphaModFix/>
          </a:blip>
          <a:srcRect t="17679"/>
          <a:stretch/>
        </p:blipFill>
        <p:spPr>
          <a:xfrm>
            <a:off x="1295400" y="1689903"/>
            <a:ext cx="6248400" cy="2990093"/>
          </a:xfrm>
          <a:prstGeom prst="rect">
            <a:avLst/>
          </a:prstGeom>
          <a:noFill/>
          <a:ln>
            <a:noFill/>
          </a:ln>
        </p:spPr>
      </p:pic>
      <p:sp>
        <p:nvSpPr>
          <p:cNvPr id="353" name="Google Shape;353;p18"/>
          <p:cNvSpPr txBox="1"/>
          <p:nvPr/>
        </p:nvSpPr>
        <p:spPr>
          <a:xfrm>
            <a:off x="2362200" y="1042203"/>
            <a:ext cx="3917547" cy="461665"/>
          </a:xfrm>
          <a:prstGeom prst="rect">
            <a:avLst/>
          </a:prstGeom>
          <a:solidFill>
            <a:srgbClr val="538CD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Machine  Learning Algorithms</a:t>
            </a: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500"/>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2"/>
                                        </p:tgtEl>
                                        <p:attrNameLst>
                                          <p:attrName>style.visibility</p:attrName>
                                        </p:attrNameLst>
                                      </p:cBhvr>
                                      <p:to>
                                        <p:strVal val="visible"/>
                                      </p:to>
                                    </p:set>
                                    <p:animEffect transition="in" filter="fade">
                                      <p:cBhvr>
                                        <p:cTn id="12"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acc8852d31_0_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 Science and Related Fields</a:t>
            </a:r>
            <a:endParaRPr/>
          </a:p>
        </p:txBody>
      </p:sp>
      <p:sp>
        <p:nvSpPr>
          <p:cNvPr id="359" name="Google Shape;359;g2acc8852d31_0_14"/>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acc8852d31_0_0"/>
          <p:cNvSpPr txBox="1">
            <a:spLocks noGrp="1"/>
          </p:cNvSpPr>
          <p:nvPr>
            <p:ph type="title"/>
          </p:nvPr>
        </p:nvSpPr>
        <p:spPr>
          <a:xfrm>
            <a:off x="457200" y="133350"/>
            <a:ext cx="5029200" cy="46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Introduction to AI</a:t>
            </a:r>
            <a:endParaRPr/>
          </a:p>
        </p:txBody>
      </p:sp>
      <p:sp>
        <p:nvSpPr>
          <p:cNvPr id="366" name="Google Shape;366;g2acc8852d31_0_0"/>
          <p:cNvSpPr txBox="1">
            <a:spLocks noGrp="1"/>
          </p:cNvSpPr>
          <p:nvPr>
            <p:ph type="body" idx="1"/>
          </p:nvPr>
        </p:nvSpPr>
        <p:spPr>
          <a:xfrm>
            <a:off x="217950" y="1200150"/>
            <a:ext cx="3340800" cy="29169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2000">
                <a:solidFill>
                  <a:srgbClr val="374151"/>
                </a:solidFill>
                <a:latin typeface="Roboto"/>
                <a:ea typeface="Roboto"/>
                <a:cs typeface="Roboto"/>
                <a:sym typeface="Roboto"/>
              </a:rPr>
              <a:t>Artificial Intelligence is the simulation of human intelligence in machines that are programmed to think and learn like humans.</a:t>
            </a:r>
            <a:endParaRPr sz="4000"/>
          </a:p>
        </p:txBody>
      </p:sp>
      <p:sp>
        <p:nvSpPr>
          <p:cNvPr id="367" name="Google Shape;367;g2acc8852d31_0_0"/>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42</a:t>
            </a:fld>
            <a:endParaRPr/>
          </a:p>
        </p:txBody>
      </p:sp>
      <p:pic>
        <p:nvPicPr>
          <p:cNvPr id="368" name="Google Shape;368;g2acc8852d31_0_0"/>
          <p:cNvPicPr preferRelativeResize="0"/>
          <p:nvPr/>
        </p:nvPicPr>
        <p:blipFill>
          <a:blip r:embed="rId3">
            <a:alphaModFix/>
          </a:blip>
          <a:stretch>
            <a:fillRect/>
          </a:stretch>
        </p:blipFill>
        <p:spPr>
          <a:xfrm>
            <a:off x="3634800" y="1174225"/>
            <a:ext cx="4775049" cy="3431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acc8852d31_0_7"/>
          <p:cNvSpPr txBox="1">
            <a:spLocks noGrp="1"/>
          </p:cNvSpPr>
          <p:nvPr>
            <p:ph type="title"/>
          </p:nvPr>
        </p:nvSpPr>
        <p:spPr>
          <a:xfrm>
            <a:off x="457200" y="133350"/>
            <a:ext cx="5029200" cy="46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Computer Vision</a:t>
            </a:r>
            <a:endParaRPr/>
          </a:p>
        </p:txBody>
      </p:sp>
      <p:sp>
        <p:nvSpPr>
          <p:cNvPr id="375" name="Google Shape;375;g2acc8852d31_0_7"/>
          <p:cNvSpPr txBox="1">
            <a:spLocks noGrp="1"/>
          </p:cNvSpPr>
          <p:nvPr>
            <p:ph type="body" idx="1"/>
          </p:nvPr>
        </p:nvSpPr>
        <p:spPr>
          <a:xfrm>
            <a:off x="457200" y="1200150"/>
            <a:ext cx="4114800" cy="3394500"/>
          </a:xfrm>
          <a:prstGeom prst="rect">
            <a:avLst/>
          </a:prstGeom>
        </p:spPr>
        <p:txBody>
          <a:bodyPr spcFirstLastPara="1" wrap="square" lIns="91425" tIns="45700" rIns="91425" bIns="45700" anchor="t" anchorCtr="0">
            <a:normAutofit/>
          </a:bodyPr>
          <a:lstStyle/>
          <a:p>
            <a:pPr marL="457200" lvl="0" indent="-349250" algn="l" rtl="0">
              <a:spcBef>
                <a:spcPts val="0"/>
              </a:spcBef>
              <a:spcAft>
                <a:spcPts val="0"/>
              </a:spcAft>
              <a:buClr>
                <a:srgbClr val="374151"/>
              </a:buClr>
              <a:buSzPts val="1900"/>
              <a:buChar char="•"/>
            </a:pPr>
            <a:r>
              <a:rPr lang="en-US" sz="1900">
                <a:solidFill>
                  <a:srgbClr val="374151"/>
                </a:solidFill>
              </a:rPr>
              <a:t>Enabling Machines to See and Interpret Visual Information.</a:t>
            </a:r>
            <a:endParaRPr sz="1900">
              <a:solidFill>
                <a:srgbClr val="374151"/>
              </a:solidFill>
            </a:endParaRPr>
          </a:p>
          <a:p>
            <a:pPr marL="457200" lvl="0" indent="0" algn="l" rtl="0">
              <a:spcBef>
                <a:spcPts val="1200"/>
              </a:spcBef>
              <a:spcAft>
                <a:spcPts val="0"/>
              </a:spcAft>
              <a:buNone/>
            </a:pPr>
            <a:r>
              <a:rPr lang="en-US" sz="1900">
                <a:solidFill>
                  <a:srgbClr val="374151"/>
                </a:solidFill>
              </a:rPr>
              <a:t>Includes image processing, feature extraction, and object recognition</a:t>
            </a:r>
            <a:endParaRPr sz="1900">
              <a:solidFill>
                <a:srgbClr val="374151"/>
              </a:solidFill>
            </a:endParaRPr>
          </a:p>
          <a:p>
            <a:pPr marL="457200" lvl="0" indent="-349250" algn="l" rtl="0">
              <a:spcBef>
                <a:spcPts val="1200"/>
              </a:spcBef>
              <a:spcAft>
                <a:spcPts val="0"/>
              </a:spcAft>
              <a:buClr>
                <a:srgbClr val="374151"/>
              </a:buClr>
              <a:buSzPts val="1900"/>
              <a:buChar char="•"/>
            </a:pPr>
            <a:r>
              <a:rPr lang="en-US" sz="1900">
                <a:solidFill>
                  <a:srgbClr val="374151"/>
                </a:solidFill>
              </a:rPr>
              <a:t>Applications: </a:t>
            </a:r>
            <a:endParaRPr sz="1900">
              <a:solidFill>
                <a:srgbClr val="374151"/>
              </a:solidFill>
            </a:endParaRPr>
          </a:p>
          <a:p>
            <a:pPr marL="457200" lvl="0" indent="0" algn="l" rtl="0">
              <a:spcBef>
                <a:spcPts val="1200"/>
              </a:spcBef>
              <a:spcAft>
                <a:spcPts val="1200"/>
              </a:spcAft>
              <a:buNone/>
            </a:pPr>
            <a:r>
              <a:rPr lang="en-US" sz="1900">
                <a:solidFill>
                  <a:srgbClr val="374151"/>
                </a:solidFill>
              </a:rPr>
              <a:t>Facial recognition, Gesture Recognition, Crop monitoring, Diagnostic Imaging</a:t>
            </a:r>
            <a:endParaRPr sz="1900">
              <a:solidFill>
                <a:srgbClr val="374151"/>
              </a:solidFill>
            </a:endParaRPr>
          </a:p>
        </p:txBody>
      </p:sp>
      <p:sp>
        <p:nvSpPr>
          <p:cNvPr id="376" name="Google Shape;376;g2acc8852d31_0_7"/>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43</a:t>
            </a:fld>
            <a:endParaRPr/>
          </a:p>
        </p:txBody>
      </p:sp>
      <p:pic>
        <p:nvPicPr>
          <p:cNvPr id="377" name="Google Shape;377;g2acc8852d31_0_7"/>
          <p:cNvPicPr preferRelativeResize="0"/>
          <p:nvPr/>
        </p:nvPicPr>
        <p:blipFill>
          <a:blip r:embed="rId3">
            <a:alphaModFix/>
          </a:blip>
          <a:stretch>
            <a:fillRect/>
          </a:stretch>
        </p:blipFill>
        <p:spPr>
          <a:xfrm>
            <a:off x="4572000" y="1200150"/>
            <a:ext cx="4267199" cy="3394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acc8852d31_0_23"/>
          <p:cNvSpPr txBox="1">
            <a:spLocks noGrp="1"/>
          </p:cNvSpPr>
          <p:nvPr>
            <p:ph type="title"/>
          </p:nvPr>
        </p:nvSpPr>
        <p:spPr>
          <a:xfrm>
            <a:off x="457200" y="133350"/>
            <a:ext cx="5029200" cy="46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Natural Language Processing</a:t>
            </a:r>
            <a:endParaRPr/>
          </a:p>
        </p:txBody>
      </p:sp>
      <p:sp>
        <p:nvSpPr>
          <p:cNvPr id="384" name="Google Shape;384;g2acc8852d31_0_23"/>
          <p:cNvSpPr txBox="1">
            <a:spLocks noGrp="1"/>
          </p:cNvSpPr>
          <p:nvPr>
            <p:ph type="body" idx="1"/>
          </p:nvPr>
        </p:nvSpPr>
        <p:spPr>
          <a:xfrm>
            <a:off x="457200" y="864400"/>
            <a:ext cx="4114800" cy="3730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100" i="1">
                <a:solidFill>
                  <a:srgbClr val="374151"/>
                </a:solidFill>
              </a:rPr>
              <a:t>Bridging the Gap between Computers and Human Language</a:t>
            </a:r>
            <a:endParaRPr sz="2100" i="1">
              <a:solidFill>
                <a:srgbClr val="374151"/>
              </a:solidFill>
            </a:endParaRPr>
          </a:p>
          <a:p>
            <a:pPr marL="0" lvl="0" indent="0" algn="l" rtl="0">
              <a:spcBef>
                <a:spcPts val="1200"/>
              </a:spcBef>
              <a:spcAft>
                <a:spcPts val="0"/>
              </a:spcAft>
              <a:buNone/>
            </a:pPr>
            <a:r>
              <a:rPr lang="en-US" sz="1800">
                <a:solidFill>
                  <a:srgbClr val="374151"/>
                </a:solidFill>
              </a:rPr>
              <a:t>NLP is a branch of artificial intelligence that focuses on the interaction between computers and human language.</a:t>
            </a:r>
            <a:endParaRPr sz="1800">
              <a:solidFill>
                <a:srgbClr val="374151"/>
              </a:solidFill>
            </a:endParaRPr>
          </a:p>
          <a:p>
            <a:pPr marL="0" lvl="0" indent="0" algn="l" rtl="0">
              <a:spcBef>
                <a:spcPts val="1200"/>
              </a:spcBef>
              <a:spcAft>
                <a:spcPts val="0"/>
              </a:spcAft>
              <a:buNone/>
            </a:pPr>
            <a:r>
              <a:rPr lang="en-US" sz="1800">
                <a:solidFill>
                  <a:srgbClr val="374151"/>
                </a:solidFill>
              </a:rPr>
              <a:t>Includes text processing, sentiment analysis, language generation</a:t>
            </a:r>
            <a:endParaRPr sz="1800">
              <a:solidFill>
                <a:srgbClr val="374151"/>
              </a:solidFill>
            </a:endParaRPr>
          </a:p>
          <a:p>
            <a:pPr marL="0" lvl="0" indent="0" algn="l" rtl="0">
              <a:spcBef>
                <a:spcPts val="1200"/>
              </a:spcBef>
              <a:spcAft>
                <a:spcPts val="1200"/>
              </a:spcAft>
              <a:buNone/>
            </a:pPr>
            <a:r>
              <a:rPr lang="en-US" sz="1800">
                <a:solidFill>
                  <a:srgbClr val="374151"/>
                </a:solidFill>
              </a:rPr>
              <a:t>Applications: Chatbots, Language translation, and Voice recognition</a:t>
            </a:r>
            <a:endParaRPr sz="1800">
              <a:solidFill>
                <a:srgbClr val="374151"/>
              </a:solidFill>
            </a:endParaRPr>
          </a:p>
        </p:txBody>
      </p:sp>
      <p:sp>
        <p:nvSpPr>
          <p:cNvPr id="385" name="Google Shape;385;g2acc8852d31_0_23"/>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386" name="Google Shape;386;g2acc8852d31_0_23"/>
          <p:cNvPicPr preferRelativeResize="0"/>
          <p:nvPr/>
        </p:nvPicPr>
        <p:blipFill>
          <a:blip r:embed="rId3">
            <a:alphaModFix/>
          </a:blip>
          <a:stretch>
            <a:fillRect/>
          </a:stretch>
        </p:blipFill>
        <p:spPr>
          <a:xfrm>
            <a:off x="4419600" y="746550"/>
            <a:ext cx="4267199" cy="3647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acc8852d31_0_36"/>
          <p:cNvSpPr txBox="1">
            <a:spLocks noGrp="1"/>
          </p:cNvSpPr>
          <p:nvPr>
            <p:ph type="title"/>
          </p:nvPr>
        </p:nvSpPr>
        <p:spPr>
          <a:xfrm>
            <a:off x="457200" y="133350"/>
            <a:ext cx="5029200" cy="46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393" name="Google Shape;393;g2acc8852d31_0_36"/>
          <p:cNvSpPr txBox="1">
            <a:spLocks noGrp="1"/>
          </p:cNvSpPr>
          <p:nvPr>
            <p:ph type="body" idx="1"/>
          </p:nvPr>
        </p:nvSpPr>
        <p:spPr>
          <a:xfrm>
            <a:off x="457200" y="1200150"/>
            <a:ext cx="41148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1900">
                <a:solidFill>
                  <a:srgbClr val="374151"/>
                </a:solidFill>
              </a:rPr>
              <a:t>Reinforcement Learning is a type of machine learning where an agent learns to make decisions by taking actions in an environment to maximize cumulative rewards.</a:t>
            </a:r>
            <a:endParaRPr sz="1900">
              <a:solidFill>
                <a:srgbClr val="374151"/>
              </a:solidFill>
            </a:endParaRPr>
          </a:p>
          <a:p>
            <a:pPr marL="0" lvl="0" indent="0" algn="l" rtl="0">
              <a:spcBef>
                <a:spcPts val="360"/>
              </a:spcBef>
              <a:spcAft>
                <a:spcPts val="0"/>
              </a:spcAft>
              <a:buNone/>
            </a:pPr>
            <a:endParaRPr sz="1900">
              <a:solidFill>
                <a:srgbClr val="374151"/>
              </a:solidFill>
            </a:endParaRPr>
          </a:p>
          <a:p>
            <a:pPr marL="0" lvl="0" indent="0" algn="l" rtl="0">
              <a:spcBef>
                <a:spcPts val="360"/>
              </a:spcBef>
              <a:spcAft>
                <a:spcPts val="0"/>
              </a:spcAft>
              <a:buNone/>
            </a:pPr>
            <a:r>
              <a:rPr lang="en-US" sz="1900">
                <a:solidFill>
                  <a:srgbClr val="374151"/>
                </a:solidFill>
              </a:rPr>
              <a:t>Applications: Gaming, robotics, and autonomous systems</a:t>
            </a:r>
            <a:endParaRPr sz="1900">
              <a:solidFill>
                <a:srgbClr val="374151"/>
              </a:solidFill>
            </a:endParaRPr>
          </a:p>
        </p:txBody>
      </p:sp>
      <p:sp>
        <p:nvSpPr>
          <p:cNvPr id="394" name="Google Shape;394;g2acc8852d31_0_36"/>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395" name="Google Shape;395;g2acc8852d31_0_36"/>
          <p:cNvPicPr preferRelativeResize="0"/>
          <p:nvPr/>
        </p:nvPicPr>
        <p:blipFill>
          <a:blip r:embed="rId3">
            <a:alphaModFix/>
          </a:blip>
          <a:stretch>
            <a:fillRect/>
          </a:stretch>
        </p:blipFill>
        <p:spPr>
          <a:xfrm>
            <a:off x="4724400" y="746550"/>
            <a:ext cx="4267201" cy="3848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acc8852d31_0_44"/>
          <p:cNvSpPr txBox="1">
            <a:spLocks noGrp="1"/>
          </p:cNvSpPr>
          <p:nvPr>
            <p:ph type="title"/>
          </p:nvPr>
        </p:nvSpPr>
        <p:spPr>
          <a:xfrm>
            <a:off x="457200" y="133350"/>
            <a:ext cx="8257500" cy="46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GAN</a:t>
            </a:r>
            <a:endParaRPr/>
          </a:p>
        </p:txBody>
      </p:sp>
      <p:sp>
        <p:nvSpPr>
          <p:cNvPr id="402" name="Google Shape;402;g2acc8852d31_0_44"/>
          <p:cNvSpPr txBox="1">
            <a:spLocks noGrp="1"/>
          </p:cNvSpPr>
          <p:nvPr>
            <p:ph type="body" idx="1"/>
          </p:nvPr>
        </p:nvSpPr>
        <p:spPr>
          <a:xfrm>
            <a:off x="304800" y="758925"/>
            <a:ext cx="8534400" cy="924900"/>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buNone/>
            </a:pPr>
            <a:r>
              <a:rPr lang="en-US" sz="1900">
                <a:solidFill>
                  <a:srgbClr val="374151"/>
                </a:solidFill>
              </a:rPr>
              <a:t>GANs are a class of artificial intelligence algorithms used in unsupervised machine learning for generating synthetic data. Applications: Image generation, style transfer, and Data Augmentation</a:t>
            </a:r>
            <a:endParaRPr sz="1900">
              <a:solidFill>
                <a:srgbClr val="374151"/>
              </a:solidFill>
            </a:endParaRPr>
          </a:p>
        </p:txBody>
      </p:sp>
      <p:sp>
        <p:nvSpPr>
          <p:cNvPr id="403" name="Google Shape;403;g2acc8852d31_0_44"/>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46</a:t>
            </a:fld>
            <a:endParaRPr/>
          </a:p>
        </p:txBody>
      </p:sp>
      <p:pic>
        <p:nvPicPr>
          <p:cNvPr id="404" name="Google Shape;404;g2acc8852d31_0_44"/>
          <p:cNvPicPr preferRelativeResize="0"/>
          <p:nvPr/>
        </p:nvPicPr>
        <p:blipFill>
          <a:blip r:embed="rId3">
            <a:alphaModFix/>
          </a:blip>
          <a:stretch>
            <a:fillRect/>
          </a:stretch>
        </p:blipFill>
        <p:spPr>
          <a:xfrm>
            <a:off x="457200" y="1683825"/>
            <a:ext cx="7934325" cy="2962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A7ED-24C1-43AC-9725-6BA618BF53CE}"/>
              </a:ext>
            </a:extLst>
          </p:cNvPr>
          <p:cNvSpPr>
            <a:spLocks noGrp="1"/>
          </p:cNvSpPr>
          <p:nvPr>
            <p:ph type="title"/>
          </p:nvPr>
        </p:nvSpPr>
        <p:spPr>
          <a:xfrm>
            <a:off x="457199" y="133350"/>
            <a:ext cx="7793831" cy="460771"/>
          </a:xfrm>
        </p:spPr>
        <p:txBody>
          <a:bodyPr/>
          <a:lstStyle/>
          <a:p>
            <a:r>
              <a:rPr lang="en-US" dirty="0"/>
              <a:t>GAN</a:t>
            </a:r>
            <a:endParaRPr lang="en-IN" dirty="0"/>
          </a:p>
        </p:txBody>
      </p:sp>
      <p:sp>
        <p:nvSpPr>
          <p:cNvPr id="3" name="Text Placeholder 2">
            <a:extLst>
              <a:ext uri="{FF2B5EF4-FFF2-40B4-BE49-F238E27FC236}">
                <a16:creationId xmlns:a16="http://schemas.microsoft.com/office/drawing/2014/main" id="{A0E72613-A19B-4377-AF95-AD1818FF81C8}"/>
              </a:ext>
            </a:extLst>
          </p:cNvPr>
          <p:cNvSpPr>
            <a:spLocks noGrp="1"/>
          </p:cNvSpPr>
          <p:nvPr>
            <p:ph type="body" idx="1"/>
          </p:nvPr>
        </p:nvSpPr>
        <p:spPr>
          <a:xfrm>
            <a:off x="21430" y="814389"/>
            <a:ext cx="8229600" cy="3394472"/>
          </a:xfrm>
        </p:spPr>
        <p:txBody>
          <a:bodyPr>
            <a:normAutofit/>
          </a:bodyPr>
          <a:lstStyle/>
          <a:p>
            <a:pPr marL="114300" indent="0">
              <a:buNone/>
            </a:pPr>
            <a:r>
              <a:rPr lang="en-US" sz="1800" b="1" dirty="0"/>
              <a:t>Generative Adversarial Networks (GANs)</a:t>
            </a:r>
            <a:r>
              <a:rPr lang="en-US" sz="1800" dirty="0"/>
              <a:t> are a class of </a:t>
            </a:r>
            <a:r>
              <a:rPr lang="en-US" sz="1800" b="1" dirty="0"/>
              <a:t>deep learning models</a:t>
            </a:r>
            <a:r>
              <a:rPr lang="en-US" sz="1800" dirty="0"/>
              <a:t> designed to generate new data that is similar to existing data. GANs consist of </a:t>
            </a:r>
            <a:r>
              <a:rPr lang="en-US" sz="1800" b="1" dirty="0"/>
              <a:t>two neural networks</a:t>
            </a:r>
            <a:r>
              <a:rPr lang="en-US" sz="1800" dirty="0"/>
              <a:t>, a </a:t>
            </a:r>
            <a:r>
              <a:rPr lang="en-US" sz="1800" b="1" dirty="0"/>
              <a:t>Generator</a:t>
            </a:r>
            <a:r>
              <a:rPr lang="en-US" sz="1800" dirty="0"/>
              <a:t> and a </a:t>
            </a:r>
            <a:r>
              <a:rPr lang="en-US" sz="1800" b="1" dirty="0"/>
              <a:t>Discriminator</a:t>
            </a:r>
            <a:r>
              <a:rPr lang="en-US" sz="1800" dirty="0"/>
              <a:t>, that work together in an adversarial setting:</a:t>
            </a:r>
          </a:p>
          <a:p>
            <a:r>
              <a:rPr lang="en-US" sz="1800" b="1" dirty="0"/>
              <a:t>Generator</a:t>
            </a:r>
            <a:r>
              <a:rPr lang="en-US" sz="1800" dirty="0"/>
              <a:t>: Generates fake data (images, audio, etc.).</a:t>
            </a:r>
          </a:p>
          <a:p>
            <a:r>
              <a:rPr lang="en-US" sz="1800" b="1" dirty="0"/>
              <a:t>Discriminator</a:t>
            </a:r>
            <a:r>
              <a:rPr lang="en-US" sz="1800" dirty="0"/>
              <a:t>: Evaluates if the data is real (from the training set) or fake (from the generator).</a:t>
            </a:r>
          </a:p>
          <a:p>
            <a:pPr marL="114300" indent="0">
              <a:buNone/>
            </a:pPr>
            <a:r>
              <a:rPr lang="en-US" sz="1800" dirty="0"/>
              <a:t>The goal of GANs is to </a:t>
            </a:r>
            <a:r>
              <a:rPr lang="en-US" sz="1800" b="1" dirty="0"/>
              <a:t>train the generator to create data that is indistinguishable from real data</a:t>
            </a:r>
            <a:r>
              <a:rPr lang="en-US" sz="1800" dirty="0"/>
              <a:t>, as the discriminator tries to detect the fake data.</a:t>
            </a:r>
          </a:p>
          <a:p>
            <a:endParaRPr lang="en-IN" sz="1800" dirty="0"/>
          </a:p>
        </p:txBody>
      </p:sp>
      <p:sp>
        <p:nvSpPr>
          <p:cNvPr id="4" name="Slide Number Placeholder 3">
            <a:extLst>
              <a:ext uri="{FF2B5EF4-FFF2-40B4-BE49-F238E27FC236}">
                <a16:creationId xmlns:a16="http://schemas.microsoft.com/office/drawing/2014/main" id="{EB98E644-99BB-4344-AEE8-B32C8BE88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1975275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acc8852d31_0_55"/>
          <p:cNvSpPr txBox="1">
            <a:spLocks noGrp="1"/>
          </p:cNvSpPr>
          <p:nvPr>
            <p:ph type="title"/>
          </p:nvPr>
        </p:nvSpPr>
        <p:spPr>
          <a:xfrm>
            <a:off x="457200" y="133350"/>
            <a:ext cx="5029200" cy="460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Generative Passive Model</a:t>
            </a:r>
            <a:endParaRPr dirty="0"/>
          </a:p>
        </p:txBody>
      </p:sp>
      <p:sp>
        <p:nvSpPr>
          <p:cNvPr id="411" name="Google Shape;411;g2acc8852d31_0_55"/>
          <p:cNvSpPr txBox="1">
            <a:spLocks noGrp="1"/>
          </p:cNvSpPr>
          <p:nvPr>
            <p:ph type="body" idx="1"/>
          </p:nvPr>
        </p:nvSpPr>
        <p:spPr>
          <a:xfrm>
            <a:off x="457200" y="1200150"/>
            <a:ext cx="4009200" cy="33945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900">
                <a:solidFill>
                  <a:srgbClr val="374151"/>
                </a:solidFill>
              </a:rPr>
              <a:t>Class of generative models that create new data instances without the need for explicit training.</a:t>
            </a:r>
            <a:endParaRPr sz="1900">
              <a:solidFill>
                <a:srgbClr val="374151"/>
              </a:solidFill>
            </a:endParaRPr>
          </a:p>
          <a:p>
            <a:pPr marL="0" lvl="0" indent="0" algn="l" rtl="0">
              <a:spcBef>
                <a:spcPts val="1200"/>
              </a:spcBef>
              <a:spcAft>
                <a:spcPts val="0"/>
              </a:spcAft>
              <a:buNone/>
            </a:pPr>
            <a:r>
              <a:rPr lang="en-US" sz="1900">
                <a:solidFill>
                  <a:srgbClr val="374151"/>
                </a:solidFill>
              </a:rPr>
              <a:t>Techniques: Rule-based systems, procedural generation, and evolutionary algorithms.</a:t>
            </a:r>
            <a:endParaRPr sz="1900">
              <a:solidFill>
                <a:srgbClr val="374151"/>
              </a:solidFill>
            </a:endParaRPr>
          </a:p>
          <a:p>
            <a:pPr marL="0" lvl="0" indent="0" algn="l" rtl="0">
              <a:spcBef>
                <a:spcPts val="1200"/>
              </a:spcBef>
              <a:spcAft>
                <a:spcPts val="1200"/>
              </a:spcAft>
              <a:buNone/>
            </a:pPr>
            <a:r>
              <a:rPr lang="en-US" sz="1900">
                <a:solidFill>
                  <a:srgbClr val="374151"/>
                </a:solidFill>
              </a:rPr>
              <a:t>Applications: Content generation, Level design, and Creative arts</a:t>
            </a:r>
            <a:endParaRPr sz="1900">
              <a:solidFill>
                <a:srgbClr val="374151"/>
              </a:solidFill>
            </a:endParaRPr>
          </a:p>
        </p:txBody>
      </p:sp>
      <p:sp>
        <p:nvSpPr>
          <p:cNvPr id="412" name="Google Shape;412;g2acc8852d31_0_55"/>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413" name="Google Shape;413;g2acc8852d31_0_55"/>
          <p:cNvPicPr preferRelativeResize="0"/>
          <p:nvPr/>
        </p:nvPicPr>
        <p:blipFill>
          <a:blip r:embed="rId3">
            <a:alphaModFix/>
          </a:blip>
          <a:stretch>
            <a:fillRect/>
          </a:stretch>
        </p:blipFill>
        <p:spPr>
          <a:xfrm>
            <a:off x="4419600" y="1200150"/>
            <a:ext cx="4168428" cy="3235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0"/>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Data Science Industry Applications, Workflow and Job Roles</a:t>
            </a:r>
            <a:endParaRPr/>
          </a:p>
        </p:txBody>
      </p:sp>
      <p:sp>
        <p:nvSpPr>
          <p:cNvPr id="419" name="Google Shape;419;p20"/>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63d3b46e8e_0_17"/>
          <p:cNvSpPr txBox="1">
            <a:spLocks noGrp="1"/>
          </p:cNvSpPr>
          <p:nvPr>
            <p:ph type="sldNum" idx="12"/>
          </p:nvPr>
        </p:nvSpPr>
        <p:spPr>
          <a:xfrm>
            <a:off x="8458200" y="4888706"/>
            <a:ext cx="533400" cy="235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5</a:t>
            </a:fld>
            <a:endParaRPr/>
          </a:p>
        </p:txBody>
      </p:sp>
      <p:pic>
        <p:nvPicPr>
          <p:cNvPr id="96" name="Google Shape;96;g263d3b46e8e_0_17"/>
          <p:cNvPicPr preferRelativeResize="0"/>
          <p:nvPr/>
        </p:nvPicPr>
        <p:blipFill>
          <a:blip r:embed="rId3">
            <a:alphaModFix/>
          </a:blip>
          <a:stretch>
            <a:fillRect/>
          </a:stretch>
        </p:blipFill>
        <p:spPr>
          <a:xfrm>
            <a:off x="152400" y="152400"/>
            <a:ext cx="8839200" cy="1932989"/>
          </a:xfrm>
          <a:prstGeom prst="rect">
            <a:avLst/>
          </a:prstGeom>
          <a:noFill/>
          <a:ln>
            <a:noFill/>
          </a:ln>
        </p:spPr>
      </p:pic>
      <p:sp>
        <p:nvSpPr>
          <p:cNvPr id="97" name="Google Shape;97;g263d3b46e8e_0_17"/>
          <p:cNvSpPr txBox="1"/>
          <p:nvPr/>
        </p:nvSpPr>
        <p:spPr>
          <a:xfrm>
            <a:off x="302575" y="1588425"/>
            <a:ext cx="71391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200"/>
              </a:spcBef>
              <a:spcAft>
                <a:spcPts val="0"/>
              </a:spcAft>
              <a:buNone/>
            </a:pPr>
            <a:r>
              <a:rPr lang="en-US">
                <a:solidFill>
                  <a:schemeClr val="dk1"/>
                </a:solidFill>
              </a:rPr>
              <a:t>•After 2 projects completion you are eligible for PAT service.</a:t>
            </a:r>
            <a:endParaRPr>
              <a:solidFill>
                <a:schemeClr val="dk1"/>
              </a:solidFill>
            </a:endParaRPr>
          </a:p>
          <a:p>
            <a:pPr marL="0" lvl="0" indent="0" algn="l" rtl="0">
              <a:lnSpc>
                <a:spcPct val="200000"/>
              </a:lnSpc>
              <a:spcBef>
                <a:spcPts val="0"/>
              </a:spcBef>
              <a:spcAft>
                <a:spcPts val="0"/>
              </a:spcAft>
              <a:buNone/>
            </a:pPr>
            <a:r>
              <a:rPr lang="en-US">
                <a:solidFill>
                  <a:schemeClr val="dk1"/>
                </a:solidFill>
              </a:rPr>
              <a:t>•Resume service.</a:t>
            </a:r>
            <a:endParaRPr>
              <a:solidFill>
                <a:schemeClr val="dk1"/>
              </a:solidFill>
            </a:endParaRPr>
          </a:p>
          <a:p>
            <a:pPr marL="0" lvl="0" indent="0" algn="l" rtl="0">
              <a:lnSpc>
                <a:spcPct val="200000"/>
              </a:lnSpc>
              <a:spcBef>
                <a:spcPts val="0"/>
              </a:spcBef>
              <a:spcAft>
                <a:spcPts val="0"/>
              </a:spcAft>
              <a:buNone/>
            </a:pPr>
            <a:r>
              <a:rPr lang="en-US">
                <a:solidFill>
                  <a:schemeClr val="dk1"/>
                </a:solidFill>
              </a:rPr>
              <a:t>•Complete all module level assessments.</a:t>
            </a:r>
            <a:endParaRPr>
              <a:solidFill>
                <a:schemeClr val="dk1"/>
              </a:solidFill>
            </a:endParaRPr>
          </a:p>
          <a:p>
            <a:pPr marL="0" lvl="0" indent="0" algn="l" rtl="0">
              <a:lnSpc>
                <a:spcPct val="200000"/>
              </a:lnSpc>
              <a:spcBef>
                <a:spcPts val="0"/>
              </a:spcBef>
              <a:spcAft>
                <a:spcPts val="0"/>
              </a:spcAft>
              <a:buNone/>
            </a:pPr>
            <a:r>
              <a:rPr lang="en-US">
                <a:solidFill>
                  <a:schemeClr val="dk1"/>
                </a:solidFill>
              </a:rPr>
              <a:t>•Complete job ready assessment.</a:t>
            </a:r>
            <a:endParaRPr>
              <a:solidFill>
                <a:schemeClr val="dk1"/>
              </a:solidFill>
            </a:endParaRPr>
          </a:p>
          <a:p>
            <a:pPr marL="0" lvl="0" indent="0" algn="l" rtl="0">
              <a:lnSpc>
                <a:spcPct val="200000"/>
              </a:lnSpc>
              <a:spcBef>
                <a:spcPts val="0"/>
              </a:spcBef>
              <a:spcAft>
                <a:spcPts val="0"/>
              </a:spcAft>
              <a:buNone/>
            </a:pPr>
            <a:r>
              <a:rPr lang="en-US">
                <a:solidFill>
                  <a:schemeClr val="dk1"/>
                </a:solidFill>
              </a:rPr>
              <a:t>•Mock Interview.</a:t>
            </a:r>
            <a:endParaRPr>
              <a:solidFill>
                <a:schemeClr val="dk1"/>
              </a:solidFill>
            </a:endParaRPr>
          </a:p>
          <a:p>
            <a:pPr marL="0" lvl="0" indent="0" algn="l" rtl="0">
              <a:lnSpc>
                <a:spcPct val="200000"/>
              </a:lnSpc>
              <a:spcBef>
                <a:spcPts val="0"/>
              </a:spcBef>
              <a:spcAft>
                <a:spcPts val="0"/>
              </a:spcAft>
              <a:buNone/>
            </a:pPr>
            <a:r>
              <a:rPr lang="en-US">
                <a:solidFill>
                  <a:schemeClr val="dk1"/>
                </a:solidFill>
              </a:rPr>
              <a:t>•Based on all above scores, if score is above 6,eligible for interview with clients.</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1"/>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Industry Applications</a:t>
            </a:r>
            <a:endParaRPr/>
          </a:p>
        </p:txBody>
      </p:sp>
      <p:sp>
        <p:nvSpPr>
          <p:cNvPr id="425" name="Google Shape;425;p21"/>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30" name="Google Shape;430;g2acc8852d31_2_0"/>
          <p:cNvGrpSpPr/>
          <p:nvPr/>
        </p:nvGrpSpPr>
        <p:grpSpPr>
          <a:xfrm>
            <a:off x="4765963" y="895320"/>
            <a:ext cx="4343400" cy="3981892"/>
            <a:chOff x="4800600" y="742950"/>
            <a:chExt cx="4343400" cy="4114800"/>
          </a:xfrm>
        </p:grpSpPr>
        <p:sp>
          <p:nvSpPr>
            <p:cNvPr id="431" name="Google Shape;431;g2acc8852d31_2_0"/>
            <p:cNvSpPr/>
            <p:nvPr/>
          </p:nvSpPr>
          <p:spPr>
            <a:xfrm>
              <a:off x="4800600" y="742950"/>
              <a:ext cx="4343400" cy="41148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2" name="Google Shape;432;g2acc8852d31_2_0" descr="Image result for predict heart attack with data"/>
            <p:cNvPicPr preferRelativeResize="0"/>
            <p:nvPr/>
          </p:nvPicPr>
          <p:blipFill rotWithShape="1">
            <a:blip r:embed="rId3">
              <a:alphaModFix/>
            </a:blip>
            <a:srcRect/>
            <a:stretch/>
          </p:blipFill>
          <p:spPr>
            <a:xfrm>
              <a:off x="5257800" y="2419350"/>
              <a:ext cx="3581401" cy="2014538"/>
            </a:xfrm>
            <a:prstGeom prst="rect">
              <a:avLst/>
            </a:prstGeom>
            <a:noFill/>
            <a:ln>
              <a:noFill/>
            </a:ln>
          </p:spPr>
        </p:pic>
      </p:grpSp>
      <p:sp>
        <p:nvSpPr>
          <p:cNvPr id="433" name="Google Shape;433;g2acc8852d31_2_0"/>
          <p:cNvSpPr/>
          <p:nvPr/>
        </p:nvSpPr>
        <p:spPr>
          <a:xfrm>
            <a:off x="228600" y="3900077"/>
            <a:ext cx="41910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u="sng">
                <a:solidFill>
                  <a:schemeClr val="dk1"/>
                </a:solidFill>
                <a:latin typeface="Calibri"/>
                <a:ea typeface="Calibri"/>
                <a:cs typeface="Calibri"/>
                <a:sym typeface="Calibri"/>
              </a:rPr>
              <a:t>https://www.ox.ac.uk/news/2023-11-13-ai-tool-could-help-thousands-avoid-fatal-heart-attacks</a:t>
            </a:r>
            <a:endParaRPr sz="1400" b="0" i="0" u="sng" strike="noStrike" cap="none">
              <a:solidFill>
                <a:schemeClr val="dk1"/>
              </a:solidFill>
              <a:latin typeface="Calibri"/>
              <a:ea typeface="Calibri"/>
              <a:cs typeface="Calibri"/>
              <a:sym typeface="Calibri"/>
            </a:endParaRPr>
          </a:p>
        </p:txBody>
      </p:sp>
      <p:sp>
        <p:nvSpPr>
          <p:cNvPr id="434" name="Google Shape;434;g2acc8852d31_2_0"/>
          <p:cNvSpPr/>
          <p:nvPr/>
        </p:nvSpPr>
        <p:spPr>
          <a:xfrm>
            <a:off x="228600" y="3171609"/>
            <a:ext cx="44196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u="sng">
                <a:solidFill>
                  <a:schemeClr val="dk1"/>
                </a:solidFill>
                <a:latin typeface="Calibri"/>
                <a:ea typeface="Calibri"/>
                <a:cs typeface="Calibri"/>
                <a:sym typeface="Calibri"/>
              </a:rPr>
              <a:t>https://www.theguardian.com/society/2023/nov/13/ai-could-predict-heart-attack-risk-up-to-10-years-in-the-future-finds-oxford-study</a:t>
            </a:r>
            <a:endParaRPr sz="1400" b="0" i="0" u="sng" strike="noStrike" cap="none">
              <a:solidFill>
                <a:schemeClr val="dk1"/>
              </a:solidFill>
              <a:latin typeface="Calibri"/>
              <a:ea typeface="Calibri"/>
              <a:cs typeface="Calibri"/>
              <a:sym typeface="Calibri"/>
            </a:endParaRPr>
          </a:p>
        </p:txBody>
      </p:sp>
      <p:sp>
        <p:nvSpPr>
          <p:cNvPr id="435" name="Google Shape;435;g2acc8852d31_2_0"/>
          <p:cNvSpPr txBox="1"/>
          <p:nvPr/>
        </p:nvSpPr>
        <p:spPr>
          <a:xfrm>
            <a:off x="5181600" y="956800"/>
            <a:ext cx="358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2F2F2"/>
                </a:solidFill>
                <a:latin typeface="Calibri"/>
                <a:ea typeface="Calibri"/>
                <a:cs typeface="Calibri"/>
                <a:sym typeface="Calibri"/>
              </a:rPr>
              <a:t>AI Predict Heart Attack </a:t>
            </a:r>
            <a:endParaRPr sz="1400" b="0" i="0" u="none" strike="noStrike" cap="none">
              <a:solidFill>
                <a:srgbClr val="000000"/>
              </a:solidFill>
              <a:latin typeface="Arial"/>
              <a:ea typeface="Arial"/>
              <a:cs typeface="Arial"/>
              <a:sym typeface="Arial"/>
            </a:endParaRPr>
          </a:p>
        </p:txBody>
      </p:sp>
      <p:sp>
        <p:nvSpPr>
          <p:cNvPr id="436" name="Google Shape;436;g2acc8852d31_2_0"/>
          <p:cNvSpPr txBox="1"/>
          <p:nvPr/>
        </p:nvSpPr>
        <p:spPr>
          <a:xfrm>
            <a:off x="5264727" y="1518956"/>
            <a:ext cx="33459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A5A5A5"/>
                </a:solidFill>
                <a:latin typeface="Calibri"/>
                <a:ea typeface="Calibri"/>
                <a:cs typeface="Calibri"/>
                <a:sym typeface="Calibri"/>
              </a:rPr>
              <a:t>Better Than Doctors</a:t>
            </a:r>
            <a:endParaRPr sz="1400" b="0" i="0" u="none" strike="noStrike" cap="none">
              <a:solidFill>
                <a:srgbClr val="000000"/>
              </a:solidFill>
              <a:latin typeface="Arial"/>
              <a:ea typeface="Arial"/>
              <a:cs typeface="Arial"/>
              <a:sym typeface="Arial"/>
            </a:endParaRPr>
          </a:p>
        </p:txBody>
      </p:sp>
      <p:sp>
        <p:nvSpPr>
          <p:cNvPr id="437" name="Google Shape;437;g2acc8852d31_2_0"/>
          <p:cNvSpPr/>
          <p:nvPr/>
        </p:nvSpPr>
        <p:spPr>
          <a:xfrm>
            <a:off x="304800" y="1011124"/>
            <a:ext cx="4114800" cy="16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University of</a:t>
            </a:r>
            <a:r>
              <a:rPr lang="en-US" sz="2000">
                <a:solidFill>
                  <a:schemeClr val="dk1"/>
                </a:solidFill>
                <a:latin typeface="Calibri"/>
                <a:ea typeface="Calibri"/>
                <a:cs typeface="Calibri"/>
                <a:sym typeface="Calibri"/>
              </a:rPr>
              <a:t> Oxford</a:t>
            </a:r>
            <a:r>
              <a:rPr lang="en-US" sz="2000" b="0" i="0" u="none" strike="noStrike" cap="none">
                <a:solidFill>
                  <a:schemeClr val="dk1"/>
                </a:solidFill>
                <a:latin typeface="Calibri"/>
                <a:ea typeface="Calibri"/>
                <a:cs typeface="Calibri"/>
                <a:sym typeface="Calibri"/>
              </a:rPr>
              <a:t> researchers created an AI system that scanned routine medical data to predict ris</a:t>
            </a:r>
            <a:r>
              <a:rPr lang="en-US" sz="2000">
                <a:solidFill>
                  <a:schemeClr val="dk1"/>
                </a:solidFill>
                <a:latin typeface="Calibri"/>
                <a:ea typeface="Calibri"/>
                <a:cs typeface="Calibri"/>
                <a:sym typeface="Calibri"/>
              </a:rPr>
              <a:t>k of cardiac events in the next 10 years. </a:t>
            </a:r>
            <a:endParaRPr sz="2000" b="0" i="0" u="none" strike="noStrike" cap="none">
              <a:solidFill>
                <a:schemeClr val="dk1"/>
              </a:solidFill>
              <a:latin typeface="Calibri"/>
              <a:ea typeface="Calibri"/>
              <a:cs typeface="Calibri"/>
              <a:sym typeface="Calibri"/>
            </a:endParaRPr>
          </a:p>
        </p:txBody>
      </p:sp>
      <p:sp>
        <p:nvSpPr>
          <p:cNvPr id="438" name="Google Shape;438;g2acc8852d31_2_0"/>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
        <p:nvSpPr>
          <p:cNvPr id="439" name="Google Shape;439;g2acc8852d31_2_0"/>
          <p:cNvSpPr txBox="1">
            <a:spLocks noGrp="1"/>
          </p:cNvSpPr>
          <p:nvPr>
            <p:ph type="title" idx="4294967295"/>
          </p:nvPr>
        </p:nvSpPr>
        <p:spPr>
          <a:xfrm>
            <a:off x="0" y="133350"/>
            <a:ext cx="5029200" cy="460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Health Care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500"/>
                                        <p:tgtEl>
                                          <p:spTgt spid="43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5"/>
                                        </p:tgtEl>
                                        <p:attrNameLst>
                                          <p:attrName>style.visibility</p:attrName>
                                        </p:attrNameLst>
                                      </p:cBhvr>
                                      <p:to>
                                        <p:strVal val="visible"/>
                                      </p:to>
                                    </p:set>
                                    <p:anim calcmode="lin" valueType="num">
                                      <p:cBhvr additive="base">
                                        <p:cTn id="12" dur="500"/>
                                        <p:tgtEl>
                                          <p:spTgt spid="43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6"/>
                                        </p:tgtEl>
                                        <p:attrNameLst>
                                          <p:attrName>style.visibility</p:attrName>
                                        </p:attrNameLst>
                                      </p:cBhvr>
                                      <p:to>
                                        <p:strVal val="visible"/>
                                      </p:to>
                                    </p:set>
                                    <p:anim calcmode="lin" valueType="num">
                                      <p:cBhvr additive="base">
                                        <p:cTn id="17" dur="500"/>
                                        <p:tgtEl>
                                          <p:spTgt spid="43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37"/>
                                        </p:tgtEl>
                                        <p:attrNameLst>
                                          <p:attrName>style.visibility</p:attrName>
                                        </p:attrNameLst>
                                      </p:cBhvr>
                                      <p:to>
                                        <p:strVal val="visible"/>
                                      </p:to>
                                    </p:set>
                                    <p:anim calcmode="lin" valueType="num">
                                      <p:cBhvr additive="base">
                                        <p:cTn id="22" dur="500"/>
                                        <p:tgtEl>
                                          <p:spTgt spid="43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33"/>
                                        </p:tgtEl>
                                        <p:attrNameLst>
                                          <p:attrName>style.visibility</p:attrName>
                                        </p:attrNameLst>
                                      </p:cBhvr>
                                      <p:to>
                                        <p:strVal val="visible"/>
                                      </p:to>
                                    </p:set>
                                    <p:anim calcmode="lin" valueType="num">
                                      <p:cBhvr additive="base">
                                        <p:cTn id="27" dur="500"/>
                                        <p:tgtEl>
                                          <p:spTgt spid="43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34"/>
                                        </p:tgtEl>
                                        <p:attrNameLst>
                                          <p:attrName>style.visibility</p:attrName>
                                        </p:attrNameLst>
                                      </p:cBhvr>
                                      <p:to>
                                        <p:strVal val="visible"/>
                                      </p:to>
                                    </p:set>
                                    <p:anim calcmode="lin" valueType="num">
                                      <p:cBhvr additive="base">
                                        <p:cTn id="32" dur="500"/>
                                        <p:tgtEl>
                                          <p:spTgt spid="4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5"/>
          <p:cNvSpPr/>
          <p:nvPr/>
        </p:nvSpPr>
        <p:spPr>
          <a:xfrm>
            <a:off x="304800" y="222526"/>
            <a:ext cx="8001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121"/>
                </a:solidFill>
                <a:latin typeface="Calibri"/>
                <a:ea typeface="Calibri"/>
                <a:cs typeface="Calibri"/>
                <a:sym typeface="Calibri"/>
              </a:rPr>
              <a:t>AI will fight challenging diseases</a:t>
            </a:r>
            <a:endParaRPr sz="1400" b="0" i="0" u="none" strike="noStrike" cap="none">
              <a:solidFill>
                <a:srgbClr val="000000"/>
              </a:solidFill>
              <a:latin typeface="Arial"/>
              <a:ea typeface="Arial"/>
              <a:cs typeface="Arial"/>
              <a:sym typeface="Arial"/>
            </a:endParaRPr>
          </a:p>
        </p:txBody>
      </p:sp>
      <p:pic>
        <p:nvPicPr>
          <p:cNvPr id="445" name="Google Shape;445;p25"/>
          <p:cNvPicPr preferRelativeResize="0"/>
          <p:nvPr/>
        </p:nvPicPr>
        <p:blipFill rotWithShape="1">
          <a:blip r:embed="rId3">
            <a:alphaModFix/>
          </a:blip>
          <a:srcRect r="6985"/>
          <a:stretch/>
        </p:blipFill>
        <p:spPr>
          <a:xfrm>
            <a:off x="228600" y="1209675"/>
            <a:ext cx="5425776" cy="2916551"/>
          </a:xfrm>
          <a:prstGeom prst="rect">
            <a:avLst/>
          </a:prstGeom>
          <a:noFill/>
          <a:ln>
            <a:noFill/>
          </a:ln>
        </p:spPr>
      </p:pic>
      <p:sp>
        <p:nvSpPr>
          <p:cNvPr id="446" name="Google Shape;446;p25"/>
          <p:cNvSpPr txBox="1"/>
          <p:nvPr/>
        </p:nvSpPr>
        <p:spPr>
          <a:xfrm>
            <a:off x="5891107" y="2007832"/>
            <a:ext cx="2661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We'll Soon Trust AI More Than Doctors</a:t>
            </a:r>
            <a:endParaRPr sz="1400" b="0" i="0" u="none" strike="noStrike" cap="none">
              <a:solidFill>
                <a:srgbClr val="000000"/>
              </a:solidFill>
              <a:latin typeface="Arial"/>
              <a:ea typeface="Arial"/>
              <a:cs typeface="Arial"/>
              <a:sym typeface="Arial"/>
            </a:endParaRPr>
          </a:p>
        </p:txBody>
      </p:sp>
      <p:sp>
        <p:nvSpPr>
          <p:cNvPr id="447" name="Google Shape;447;p25"/>
          <p:cNvSpPr txBox="1"/>
          <p:nvPr/>
        </p:nvSpPr>
        <p:spPr>
          <a:xfrm>
            <a:off x="5891107" y="3118104"/>
            <a:ext cx="2892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From Diagnosis to Treatment</a:t>
            </a:r>
            <a:endParaRPr sz="1400" b="0" i="0" u="none" strike="noStrike" cap="none">
              <a:solidFill>
                <a:srgbClr val="000000"/>
              </a:solidFill>
              <a:latin typeface="Arial"/>
              <a:ea typeface="Arial"/>
              <a:cs typeface="Arial"/>
              <a:sym typeface="Arial"/>
            </a:endParaRPr>
          </a:p>
        </p:txBody>
      </p:sp>
      <p:sp>
        <p:nvSpPr>
          <p:cNvPr id="448" name="Google Shape;448;p25"/>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3"/>
          <p:cNvSpPr/>
          <p:nvPr/>
        </p:nvSpPr>
        <p:spPr>
          <a:xfrm>
            <a:off x="228600" y="4042886"/>
            <a:ext cx="4572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u="sng">
                <a:latin typeface="Calibri"/>
                <a:ea typeface="Calibri"/>
                <a:cs typeface="Calibri"/>
                <a:sym typeface="Calibri"/>
              </a:rPr>
              <a:t>https://www.forbes.com/sites/garydrenik/2023/08/22/retail-redefined-ais-affinity-for-personalized-engagement/?sh=6065b4537a3a</a:t>
            </a:r>
            <a:endParaRPr sz="1400" b="0" i="0" u="sng" strike="noStrike" cap="none">
              <a:solidFill>
                <a:srgbClr val="000000"/>
              </a:solidFill>
              <a:latin typeface="Arial"/>
              <a:ea typeface="Arial"/>
              <a:cs typeface="Arial"/>
              <a:sym typeface="Arial"/>
            </a:endParaRPr>
          </a:p>
        </p:txBody>
      </p:sp>
      <p:sp>
        <p:nvSpPr>
          <p:cNvPr id="454" name="Google Shape;454;p23"/>
          <p:cNvSpPr/>
          <p:nvPr/>
        </p:nvSpPr>
        <p:spPr>
          <a:xfrm>
            <a:off x="190500" y="3304222"/>
            <a:ext cx="4572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http://www.mckinsey.com/business-functions/mckinsey-analytics/our-insights/the-age-of-analytics-competing-in-a-data-driven-world</a:t>
            </a:r>
            <a:r>
              <a:rPr lang="en-US" sz="14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455" name="Google Shape;455;p23"/>
          <p:cNvSpPr/>
          <p:nvPr/>
        </p:nvSpPr>
        <p:spPr>
          <a:xfrm>
            <a:off x="287482" y="1438811"/>
            <a:ext cx="434340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what to stock, how much to buy, what products to suggest to repeat customers. But doing more with that data using machine learning is just what retailers need to really succeed in the current market.</a:t>
            </a:r>
            <a:endParaRPr sz="1600" b="0" i="0" u="none" strike="noStrike" cap="none">
              <a:solidFill>
                <a:schemeClr val="dk1"/>
              </a:solidFill>
              <a:latin typeface="Calibri"/>
              <a:ea typeface="Calibri"/>
              <a:cs typeface="Calibri"/>
              <a:sym typeface="Calibri"/>
            </a:endParaRPr>
          </a:p>
        </p:txBody>
      </p:sp>
      <p:sp>
        <p:nvSpPr>
          <p:cNvPr id="456" name="Google Shape;456;p23"/>
          <p:cNvSpPr txBox="1"/>
          <p:nvPr/>
        </p:nvSpPr>
        <p:spPr>
          <a:xfrm>
            <a:off x="457200" y="775854"/>
            <a:ext cx="4191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Calibri"/>
                <a:ea typeface="Calibri"/>
                <a:cs typeface="Calibri"/>
                <a:sym typeface="Calibri"/>
              </a:rPr>
              <a:t>Machine Learning in Retail</a:t>
            </a:r>
            <a:endParaRPr sz="1400" b="0" i="0" u="none" strike="noStrike" cap="none">
              <a:solidFill>
                <a:srgbClr val="000000"/>
              </a:solidFill>
              <a:latin typeface="Arial"/>
              <a:ea typeface="Arial"/>
              <a:cs typeface="Arial"/>
              <a:sym typeface="Arial"/>
            </a:endParaRPr>
          </a:p>
        </p:txBody>
      </p:sp>
      <p:pic>
        <p:nvPicPr>
          <p:cNvPr id="457" name="Google Shape;457;p23" descr="Related image"/>
          <p:cNvPicPr preferRelativeResize="0"/>
          <p:nvPr/>
        </p:nvPicPr>
        <p:blipFill rotWithShape="1">
          <a:blip r:embed="rId4">
            <a:alphaModFix/>
          </a:blip>
          <a:srcRect/>
          <a:stretch/>
        </p:blipFill>
        <p:spPr>
          <a:xfrm>
            <a:off x="5029200" y="1070610"/>
            <a:ext cx="4114800" cy="3811750"/>
          </a:xfrm>
          <a:prstGeom prst="rect">
            <a:avLst/>
          </a:prstGeom>
          <a:noFill/>
          <a:ln>
            <a:noFill/>
          </a:ln>
        </p:spPr>
      </p:pic>
      <p:sp>
        <p:nvSpPr>
          <p:cNvPr id="458" name="Google Shape;458;p23"/>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
        <p:nvSpPr>
          <p:cNvPr id="459" name="Google Shape;459;p23"/>
          <p:cNvSpPr txBox="1">
            <a:spLocks noGrp="1"/>
          </p:cNvSpPr>
          <p:nvPr>
            <p:ph type="title" idx="4294967295"/>
          </p:nvPr>
        </p:nvSpPr>
        <p:spPr>
          <a:xfrm>
            <a:off x="0" y="133350"/>
            <a:ext cx="7467600" cy="460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Retail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500"/>
                                        <p:tgtEl>
                                          <p:spTgt spid="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6"/>
                                        </p:tgtEl>
                                        <p:attrNameLst>
                                          <p:attrName>style.visibility</p:attrName>
                                        </p:attrNameLst>
                                      </p:cBhvr>
                                      <p:to>
                                        <p:strVal val="visible"/>
                                      </p:to>
                                    </p:set>
                                    <p:animEffect transition="in" filter="fade">
                                      <p:cBhvr>
                                        <p:cTn id="12" dur="500"/>
                                        <p:tgtEl>
                                          <p:spTgt spid="4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5"/>
                                        </p:tgtEl>
                                        <p:attrNameLst>
                                          <p:attrName>style.visibility</p:attrName>
                                        </p:attrNameLst>
                                      </p:cBhvr>
                                      <p:to>
                                        <p:strVal val="visible"/>
                                      </p:to>
                                    </p:set>
                                    <p:animEffect transition="in" filter="fade">
                                      <p:cBhvr>
                                        <p:cTn id="17" dur="500"/>
                                        <p:tgtEl>
                                          <p:spTgt spid="4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3"/>
                                        </p:tgtEl>
                                        <p:attrNameLst>
                                          <p:attrName>style.visibility</p:attrName>
                                        </p:attrNameLst>
                                      </p:cBhvr>
                                      <p:to>
                                        <p:strVal val="visible"/>
                                      </p:to>
                                    </p:set>
                                    <p:animEffect transition="in" filter="fade">
                                      <p:cBhvr>
                                        <p:cTn id="22" dur="500"/>
                                        <p:tgtEl>
                                          <p:spTgt spid="4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4"/>
                                        </p:tgtEl>
                                        <p:attrNameLst>
                                          <p:attrName>style.visibility</p:attrName>
                                        </p:attrNameLst>
                                      </p:cBhvr>
                                      <p:to>
                                        <p:strVal val="visible"/>
                                      </p:to>
                                    </p:set>
                                    <p:animEffect transition="in" filter="fade">
                                      <p:cBhvr>
                                        <p:cTn id="27" dur="5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24"/>
          <p:cNvPicPr preferRelativeResize="0"/>
          <p:nvPr/>
        </p:nvPicPr>
        <p:blipFill rotWithShape="1">
          <a:blip r:embed="rId3">
            <a:alphaModFix/>
          </a:blip>
          <a:srcRect l="5819" r="7314"/>
          <a:stretch/>
        </p:blipFill>
        <p:spPr>
          <a:xfrm>
            <a:off x="128016" y="770929"/>
            <a:ext cx="5129785" cy="3371850"/>
          </a:xfrm>
          <a:prstGeom prst="rect">
            <a:avLst/>
          </a:prstGeom>
          <a:noFill/>
          <a:ln>
            <a:noFill/>
          </a:ln>
        </p:spPr>
      </p:pic>
      <p:sp>
        <p:nvSpPr>
          <p:cNvPr id="465" name="Google Shape;465;p24"/>
          <p:cNvSpPr txBox="1"/>
          <p:nvPr/>
        </p:nvSpPr>
        <p:spPr>
          <a:xfrm>
            <a:off x="1371600" y="160813"/>
            <a:ext cx="5460493" cy="609601"/>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4000"/>
              <a:buFont typeface="Calibri"/>
              <a:buNone/>
            </a:pPr>
            <a:r>
              <a:rPr lang="en-US" sz="4000" b="0" i="0" u="none" strike="noStrike" cap="none">
                <a:solidFill>
                  <a:schemeClr val="dk1"/>
                </a:solidFill>
                <a:latin typeface="Calibri"/>
                <a:ea typeface="Calibri"/>
                <a:cs typeface="Calibri"/>
                <a:sym typeface="Calibri"/>
              </a:rPr>
              <a:t>AI in Banking</a:t>
            </a:r>
            <a:endParaRPr sz="1400" b="0" i="0" u="none" strike="noStrike" cap="none">
              <a:solidFill>
                <a:srgbClr val="000000"/>
              </a:solidFill>
              <a:latin typeface="Arial"/>
              <a:ea typeface="Arial"/>
              <a:cs typeface="Arial"/>
              <a:sym typeface="Arial"/>
            </a:endParaRPr>
          </a:p>
        </p:txBody>
      </p:sp>
      <p:sp>
        <p:nvSpPr>
          <p:cNvPr id="466" name="Google Shape;466;p24"/>
          <p:cNvSpPr txBox="1"/>
          <p:nvPr/>
        </p:nvSpPr>
        <p:spPr>
          <a:xfrm>
            <a:off x="5342879" y="1279608"/>
            <a:ext cx="3721608" cy="2390398"/>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chemeClr val="dk1"/>
              </a:buClr>
              <a:buSzPts val="2100"/>
              <a:buFont typeface="Arial"/>
              <a:buChar char="•"/>
            </a:pPr>
            <a:r>
              <a:rPr lang="en-US" sz="2100" b="0" i="0" u="none" strike="noStrike" cap="none">
                <a:solidFill>
                  <a:schemeClr val="dk1"/>
                </a:solidFill>
                <a:latin typeface="Twentieth Century"/>
                <a:ea typeface="Twentieth Century"/>
                <a:cs typeface="Twentieth Century"/>
                <a:sym typeface="Twentieth Century"/>
              </a:rPr>
              <a:t>Fraud Transactions Detection</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1350"/>
              </a:spcBef>
              <a:spcAft>
                <a:spcPts val="0"/>
              </a:spcAft>
              <a:buClr>
                <a:schemeClr val="dk1"/>
              </a:buClr>
              <a:buSzPts val="2100"/>
              <a:buFont typeface="Arial"/>
              <a:buChar char="•"/>
            </a:pPr>
            <a:r>
              <a:rPr lang="en-US" sz="2100" b="0" i="0" u="none" strike="noStrike" cap="none">
                <a:solidFill>
                  <a:schemeClr val="dk1"/>
                </a:solidFill>
                <a:latin typeface="Twentieth Century"/>
                <a:ea typeface="Twentieth Century"/>
                <a:cs typeface="Twentieth Century"/>
                <a:sym typeface="Twentieth Century"/>
              </a:rPr>
              <a:t>Predicting  risk of asset class based on future context models.</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1350"/>
              </a:spcBef>
              <a:spcAft>
                <a:spcPts val="0"/>
              </a:spcAft>
              <a:buClr>
                <a:schemeClr val="dk1"/>
              </a:buClr>
              <a:buSzPts val="2100"/>
              <a:buFont typeface="Arial"/>
              <a:buChar char="•"/>
            </a:pPr>
            <a:r>
              <a:rPr lang="en-US" sz="2100" b="0" i="0" u="none" strike="noStrike" cap="none">
                <a:solidFill>
                  <a:schemeClr val="dk1"/>
                </a:solidFill>
                <a:latin typeface="Twentieth Century"/>
                <a:ea typeface="Twentieth Century"/>
                <a:cs typeface="Twentieth Century"/>
                <a:sym typeface="Twentieth Century"/>
              </a:rPr>
              <a:t>More personalized and faster customer experiences</a:t>
            </a:r>
            <a:endParaRPr sz="1400" b="0" i="0" u="none" strike="noStrike" cap="none">
              <a:solidFill>
                <a:srgbClr val="000000"/>
              </a:solidFill>
              <a:latin typeface="Arial"/>
              <a:ea typeface="Arial"/>
              <a:cs typeface="Arial"/>
              <a:sym typeface="Arial"/>
            </a:endParaRPr>
          </a:p>
        </p:txBody>
      </p:sp>
      <p:sp>
        <p:nvSpPr>
          <p:cNvPr id="467" name="Google Shape;467;p24"/>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title" idx="4294967295"/>
          </p:nvPr>
        </p:nvSpPr>
        <p:spPr>
          <a:xfrm>
            <a:off x="-24714" y="209550"/>
            <a:ext cx="85344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Financial Services - </a:t>
            </a:r>
            <a:r>
              <a:rPr lang="en-US"/>
              <a:t>American Express </a:t>
            </a:r>
            <a:endParaRPr/>
          </a:p>
        </p:txBody>
      </p:sp>
      <p:sp>
        <p:nvSpPr>
          <p:cNvPr id="473" name="Google Shape;473;p27"/>
          <p:cNvSpPr txBox="1">
            <a:spLocks noGrp="1"/>
          </p:cNvSpPr>
          <p:nvPr>
            <p:ph type="body" idx="4294967295"/>
          </p:nvPr>
        </p:nvSpPr>
        <p:spPr>
          <a:xfrm>
            <a:off x="3876675" y="947738"/>
            <a:ext cx="5267325" cy="368458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American Express processes $1 trillion in transaction and has 110 million AmEx cards in operation. </a:t>
            </a:r>
            <a:endParaRPr/>
          </a:p>
          <a:p>
            <a:pPr marL="342900" lvl="0" indent="-342900" algn="l" rtl="0">
              <a:lnSpc>
                <a:spcPct val="100000"/>
              </a:lnSpc>
              <a:spcBef>
                <a:spcPts val="352"/>
              </a:spcBef>
              <a:spcAft>
                <a:spcPts val="0"/>
              </a:spcAft>
              <a:buClr>
                <a:schemeClr val="dk1"/>
              </a:buClr>
              <a:buSzPct val="100000"/>
              <a:buChar char="•"/>
            </a:pPr>
            <a:r>
              <a:rPr lang="en-US"/>
              <a:t>They rely heavily on data analytics and machine learning algorithms to help detect fraud in near real time, therefore saving millions in losses. </a:t>
            </a:r>
            <a:endParaRPr/>
          </a:p>
          <a:p>
            <a:pPr marL="342900" lvl="0" indent="-342900" algn="l" rtl="0">
              <a:lnSpc>
                <a:spcPct val="100000"/>
              </a:lnSpc>
              <a:spcBef>
                <a:spcPts val="352"/>
              </a:spcBef>
              <a:spcAft>
                <a:spcPts val="0"/>
              </a:spcAft>
              <a:buClr>
                <a:schemeClr val="dk1"/>
              </a:buClr>
              <a:buSzPct val="100000"/>
              <a:buChar char="•"/>
            </a:pPr>
            <a:r>
              <a:rPr lang="en-US"/>
              <a:t>Additionally, AmEx is leveraging its data flows to develop apps that can connect a cardholder with products or services and special offers. </a:t>
            </a:r>
            <a:endParaRPr/>
          </a:p>
          <a:p>
            <a:pPr marL="342900" lvl="0" indent="-342900" algn="l" rtl="0">
              <a:lnSpc>
                <a:spcPct val="100000"/>
              </a:lnSpc>
              <a:spcBef>
                <a:spcPts val="352"/>
              </a:spcBef>
              <a:spcAft>
                <a:spcPts val="0"/>
              </a:spcAft>
              <a:buClr>
                <a:schemeClr val="dk1"/>
              </a:buClr>
              <a:buSzPct val="100000"/>
              <a:buChar char="•"/>
            </a:pPr>
            <a:r>
              <a:rPr lang="en-US"/>
              <a:t>They are also giving merchants online business trend analysis and industry peer benchmarking.</a:t>
            </a:r>
            <a:endParaRPr/>
          </a:p>
        </p:txBody>
      </p:sp>
      <p:pic>
        <p:nvPicPr>
          <p:cNvPr id="474" name="Google Shape;474;p27" descr="Image result for american express machine learning">
            <a:hlinkClick r:id="rId3"/>
          </p:cNvPr>
          <p:cNvPicPr preferRelativeResize="0"/>
          <p:nvPr/>
        </p:nvPicPr>
        <p:blipFill rotWithShape="1">
          <a:blip r:embed="rId4">
            <a:alphaModFix/>
          </a:blip>
          <a:srcRect/>
          <a:stretch/>
        </p:blipFill>
        <p:spPr>
          <a:xfrm>
            <a:off x="607556" y="1512795"/>
            <a:ext cx="2187641" cy="2183045"/>
          </a:xfrm>
          <a:prstGeom prst="rect">
            <a:avLst/>
          </a:prstGeom>
          <a:noFill/>
          <a:ln>
            <a:noFill/>
          </a:ln>
        </p:spPr>
      </p:pic>
      <p:sp>
        <p:nvSpPr>
          <p:cNvPr id="475" name="Google Shape;475;p27"/>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Manufacturing - </a:t>
            </a:r>
            <a:r>
              <a:rPr lang="en-US"/>
              <a:t>Volvo </a:t>
            </a:r>
            <a:endParaRPr/>
          </a:p>
        </p:txBody>
      </p:sp>
      <p:sp>
        <p:nvSpPr>
          <p:cNvPr id="481" name="Google Shape;481;p29"/>
          <p:cNvSpPr txBox="1">
            <a:spLocks noGrp="1"/>
          </p:cNvSpPr>
          <p:nvPr>
            <p:ph type="body" idx="4294967295"/>
          </p:nvPr>
        </p:nvSpPr>
        <p:spPr>
          <a:xfrm>
            <a:off x="4449763" y="827088"/>
            <a:ext cx="4694237" cy="368458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Cars are increasingly connected and generate data that can be used in a number of ways. </a:t>
            </a:r>
            <a:endParaRPr/>
          </a:p>
          <a:p>
            <a:pPr marL="342900" lvl="0" indent="-342900" algn="l" rtl="0">
              <a:lnSpc>
                <a:spcPct val="100000"/>
              </a:lnSpc>
              <a:spcBef>
                <a:spcPts val="400"/>
              </a:spcBef>
              <a:spcAft>
                <a:spcPts val="0"/>
              </a:spcAft>
              <a:buClr>
                <a:schemeClr val="dk1"/>
              </a:buClr>
              <a:buSzPct val="100000"/>
              <a:buChar char="•"/>
            </a:pPr>
            <a:r>
              <a:rPr lang="en-US"/>
              <a:t>Volvo uses data to help predict when parts would fail or when vehicles need servicing, uphold its impressive safety record by monitoring vehicle performance during hazardous situations and to improve driver and passenger convenience. </a:t>
            </a:r>
            <a:endParaRPr/>
          </a:p>
          <a:p>
            <a:pPr marL="342900" lvl="0" indent="-342900" algn="l" rtl="0">
              <a:lnSpc>
                <a:spcPct val="100000"/>
              </a:lnSpc>
              <a:spcBef>
                <a:spcPts val="400"/>
              </a:spcBef>
              <a:spcAft>
                <a:spcPts val="0"/>
              </a:spcAft>
              <a:buClr>
                <a:schemeClr val="dk1"/>
              </a:buClr>
              <a:buSzPct val="100000"/>
              <a:buChar char="•"/>
            </a:pPr>
            <a:r>
              <a:rPr lang="en-US"/>
              <a:t>Volvo is also conducting its own research and development on autonomous vehicles.</a:t>
            </a:r>
            <a:endParaRPr/>
          </a:p>
        </p:txBody>
      </p:sp>
      <p:sp>
        <p:nvSpPr>
          <p:cNvPr id="482" name="Google Shape;482;p29"/>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483" name="Google Shape;483;p29" descr="Image result for volvo ai">
            <a:hlinkClick r:id="rId3"/>
          </p:cNvPr>
          <p:cNvPicPr preferRelativeResize="0"/>
          <p:nvPr/>
        </p:nvPicPr>
        <p:blipFill rotWithShape="1">
          <a:blip r:embed="rId4">
            <a:alphaModFix/>
          </a:blip>
          <a:srcRect/>
          <a:stretch/>
        </p:blipFill>
        <p:spPr>
          <a:xfrm>
            <a:off x="859702" y="1460688"/>
            <a:ext cx="2143125" cy="2093119"/>
          </a:xfrm>
          <a:prstGeom prst="rect">
            <a:avLst/>
          </a:prstGeom>
          <a:noFill/>
          <a:ln>
            <a:noFill/>
          </a:ln>
        </p:spPr>
      </p:pic>
      <p:sp>
        <p:nvSpPr>
          <p:cNvPr id="484" name="Google Shape;484;p29"/>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2"/>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Media - </a:t>
            </a:r>
            <a:r>
              <a:rPr lang="en-US"/>
              <a:t>Netflix</a:t>
            </a:r>
            <a:endParaRPr/>
          </a:p>
        </p:txBody>
      </p:sp>
      <p:sp>
        <p:nvSpPr>
          <p:cNvPr id="490" name="Google Shape;490;p32"/>
          <p:cNvSpPr txBox="1">
            <a:spLocks noGrp="1"/>
          </p:cNvSpPr>
          <p:nvPr>
            <p:ph type="body" idx="4294967295"/>
          </p:nvPr>
        </p:nvSpPr>
        <p:spPr>
          <a:xfrm>
            <a:off x="0" y="885825"/>
            <a:ext cx="4535488" cy="368458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Big data analytics is helping Netflix predict what its customers will enjoy watching. </a:t>
            </a:r>
            <a:endParaRPr/>
          </a:p>
          <a:p>
            <a:pPr marL="342900" lvl="0" indent="-342900" algn="l" rtl="0">
              <a:lnSpc>
                <a:spcPct val="100000"/>
              </a:lnSpc>
              <a:spcBef>
                <a:spcPts val="400"/>
              </a:spcBef>
              <a:spcAft>
                <a:spcPts val="0"/>
              </a:spcAft>
              <a:buClr>
                <a:schemeClr val="dk1"/>
              </a:buClr>
              <a:buSzPct val="100000"/>
              <a:buChar char="•"/>
            </a:pPr>
            <a:r>
              <a:rPr lang="en-US"/>
              <a:t>They are also increasingly a content creator, not just a distributor, and use data to drive what content it will invest in creating. </a:t>
            </a:r>
            <a:endParaRPr/>
          </a:p>
          <a:p>
            <a:pPr marL="342900" lvl="0" indent="-342900" algn="l" rtl="0">
              <a:lnSpc>
                <a:spcPct val="100000"/>
              </a:lnSpc>
              <a:spcBef>
                <a:spcPts val="400"/>
              </a:spcBef>
              <a:spcAft>
                <a:spcPts val="0"/>
              </a:spcAft>
              <a:buClr>
                <a:schemeClr val="dk1"/>
              </a:buClr>
              <a:buSzPct val="100000"/>
              <a:buChar char="•"/>
            </a:pPr>
            <a:r>
              <a:rPr lang="en-US"/>
              <a:t>Due to the confidence they have in the data findings, they are willing to buck convention and commission multiple seasons of a new show rather than just a pilot episode.</a:t>
            </a:r>
            <a:endParaRPr/>
          </a:p>
        </p:txBody>
      </p:sp>
      <p:sp>
        <p:nvSpPr>
          <p:cNvPr id="491" name="Google Shape;491;p32"/>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492" name="Google Shape;492;p32" descr="Image result for netflix machine learning">
            <a:hlinkClick r:id="rId3"/>
          </p:cNvPr>
          <p:cNvPicPr preferRelativeResize="0"/>
          <p:nvPr/>
        </p:nvPicPr>
        <p:blipFill rotWithShape="1">
          <a:blip r:embed="rId4">
            <a:alphaModFix/>
          </a:blip>
          <a:srcRect/>
          <a:stretch/>
        </p:blipFill>
        <p:spPr>
          <a:xfrm>
            <a:off x="4758950" y="1290917"/>
            <a:ext cx="3633549" cy="2042623"/>
          </a:xfrm>
          <a:prstGeom prst="rect">
            <a:avLst/>
          </a:prstGeom>
          <a:noFill/>
          <a:ln>
            <a:noFill/>
          </a:ln>
        </p:spPr>
      </p:pic>
      <p:sp>
        <p:nvSpPr>
          <p:cNvPr id="493" name="Google Shape;493;p32"/>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3"/>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Retail - </a:t>
            </a:r>
            <a:r>
              <a:rPr lang="en-US"/>
              <a:t>Burberry</a:t>
            </a:r>
            <a:endParaRPr/>
          </a:p>
        </p:txBody>
      </p:sp>
      <p:sp>
        <p:nvSpPr>
          <p:cNvPr id="499" name="Google Shape;499;p33"/>
          <p:cNvSpPr txBox="1">
            <a:spLocks noGrp="1"/>
          </p:cNvSpPr>
          <p:nvPr>
            <p:ph type="body" idx="4294967295"/>
          </p:nvPr>
        </p:nvSpPr>
        <p:spPr>
          <a:xfrm>
            <a:off x="4608513" y="827088"/>
            <a:ext cx="4535487" cy="3684587"/>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lnSpc>
                <a:spcPct val="100000"/>
              </a:lnSpc>
              <a:spcBef>
                <a:spcPts val="0"/>
              </a:spcBef>
              <a:spcAft>
                <a:spcPts val="0"/>
              </a:spcAft>
              <a:buClr>
                <a:schemeClr val="dk1"/>
              </a:buClr>
              <a:buSzPct val="100000"/>
              <a:buChar char="•"/>
            </a:pPr>
            <a:r>
              <a:rPr lang="en-US"/>
              <a:t>When you first think of Burberry, you likely consider its luxury fashion and not first consider them a digital business. </a:t>
            </a:r>
            <a:endParaRPr/>
          </a:p>
          <a:p>
            <a:pPr marL="342900" lvl="0" indent="-342900" algn="l" rtl="0">
              <a:lnSpc>
                <a:spcPct val="100000"/>
              </a:lnSpc>
              <a:spcBef>
                <a:spcPts val="352"/>
              </a:spcBef>
              <a:spcAft>
                <a:spcPts val="0"/>
              </a:spcAft>
              <a:buClr>
                <a:schemeClr val="dk1"/>
              </a:buClr>
              <a:buSzPct val="100000"/>
              <a:buChar char="•"/>
            </a:pPr>
            <a:r>
              <a:rPr lang="en-US"/>
              <a:t>However, they have been busy reinventing themselves and use big data and AI to combat counterfeit products and improve sales and customer relationships. </a:t>
            </a:r>
            <a:endParaRPr/>
          </a:p>
          <a:p>
            <a:pPr marL="342900" lvl="0" indent="-342900" algn="l" rtl="0">
              <a:lnSpc>
                <a:spcPct val="100000"/>
              </a:lnSpc>
              <a:spcBef>
                <a:spcPts val="352"/>
              </a:spcBef>
              <a:spcAft>
                <a:spcPts val="0"/>
              </a:spcAft>
              <a:buClr>
                <a:schemeClr val="dk1"/>
              </a:buClr>
              <a:buSzPct val="100000"/>
              <a:buChar char="•"/>
            </a:pPr>
            <a:r>
              <a:rPr lang="en-US"/>
              <a:t>The company’s strategy for increasing sales is to nurture deep, personal connections with its customers.</a:t>
            </a:r>
            <a:endParaRPr/>
          </a:p>
          <a:p>
            <a:pPr marL="342900" lvl="0" indent="-342900" algn="l" rtl="0">
              <a:lnSpc>
                <a:spcPct val="100000"/>
              </a:lnSpc>
              <a:spcBef>
                <a:spcPts val="352"/>
              </a:spcBef>
              <a:spcAft>
                <a:spcPts val="0"/>
              </a:spcAft>
              <a:buClr>
                <a:schemeClr val="dk1"/>
              </a:buClr>
              <a:buSzPct val="100000"/>
              <a:buChar char="•"/>
            </a:pPr>
            <a:r>
              <a:rPr lang="en-US"/>
              <a:t> As part of that, they have reward and loyalty programs that create data to help them personalize the shopping experience for each customer</a:t>
            </a:r>
            <a:endParaRPr/>
          </a:p>
        </p:txBody>
      </p:sp>
      <p:sp>
        <p:nvSpPr>
          <p:cNvPr id="500" name="Google Shape;500;p33"/>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01" name="Google Shape;501;p33" descr="Image result for burberry artificial intelligence">
            <a:hlinkClick r:id="rId3"/>
          </p:cNvPr>
          <p:cNvPicPr preferRelativeResize="0"/>
          <p:nvPr/>
        </p:nvPicPr>
        <p:blipFill rotWithShape="1">
          <a:blip r:embed="rId4">
            <a:alphaModFix/>
          </a:blip>
          <a:srcRect/>
          <a:stretch/>
        </p:blipFill>
        <p:spPr>
          <a:xfrm>
            <a:off x="392931" y="1119469"/>
            <a:ext cx="3587399" cy="2157343"/>
          </a:xfrm>
          <a:prstGeom prst="rect">
            <a:avLst/>
          </a:prstGeom>
          <a:noFill/>
          <a:ln>
            <a:noFill/>
          </a:ln>
        </p:spPr>
      </p:pic>
      <p:pic>
        <p:nvPicPr>
          <p:cNvPr id="502" name="Google Shape;502;p33" descr="Image result for burberry logo">
            <a:hlinkClick r:id="rId5"/>
          </p:cNvPr>
          <p:cNvPicPr preferRelativeResize="0"/>
          <p:nvPr/>
        </p:nvPicPr>
        <p:blipFill rotWithShape="1">
          <a:blip r:embed="rId6">
            <a:alphaModFix/>
          </a:blip>
          <a:srcRect/>
          <a:stretch/>
        </p:blipFill>
        <p:spPr>
          <a:xfrm>
            <a:off x="906487" y="3504708"/>
            <a:ext cx="1963931" cy="1006991"/>
          </a:xfrm>
          <a:prstGeom prst="rect">
            <a:avLst/>
          </a:prstGeom>
          <a:noFill/>
          <a:ln>
            <a:noFill/>
          </a:ln>
        </p:spPr>
      </p:pic>
      <p:sp>
        <p:nvSpPr>
          <p:cNvPr id="503" name="Google Shape;503;p33"/>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5"/>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Service - </a:t>
            </a:r>
            <a:r>
              <a:rPr lang="en-US"/>
              <a:t>Microsoft</a:t>
            </a:r>
            <a:endParaRPr/>
          </a:p>
        </p:txBody>
      </p:sp>
      <p:sp>
        <p:nvSpPr>
          <p:cNvPr id="509" name="Google Shape;509;p35"/>
          <p:cNvSpPr txBox="1">
            <a:spLocks noGrp="1"/>
          </p:cNvSpPr>
          <p:nvPr>
            <p:ph type="body" idx="4294967295"/>
          </p:nvPr>
        </p:nvSpPr>
        <p:spPr>
          <a:xfrm>
            <a:off x="4608513" y="827088"/>
            <a:ext cx="4535487" cy="3684587"/>
          </a:xfrm>
          <a:prstGeom prst="rect">
            <a:avLst/>
          </a:prstGeom>
          <a:noFill/>
          <a:ln>
            <a:noFill/>
          </a:ln>
        </p:spPr>
        <p:txBody>
          <a:bodyPr spcFirstLastPara="1" wrap="square" lIns="91425" tIns="45700" rIns="91425" bIns="45700" anchor="t" anchorCtr="0">
            <a:normAutofit fontScale="47500" lnSpcReduction="20000"/>
          </a:bodyPr>
          <a:lstStyle/>
          <a:p>
            <a:pPr marL="342900" lvl="0" indent="-342900" algn="l" rtl="0">
              <a:lnSpc>
                <a:spcPct val="120000"/>
              </a:lnSpc>
              <a:spcBef>
                <a:spcPts val="0"/>
              </a:spcBef>
              <a:spcAft>
                <a:spcPts val="0"/>
              </a:spcAft>
              <a:buClr>
                <a:schemeClr val="dk1"/>
              </a:buClr>
              <a:buSzPct val="100000"/>
              <a:buChar char="•"/>
            </a:pPr>
            <a:r>
              <a:rPr lang="en-US"/>
              <a:t>Central to everything Microsoft does is leveraging smart machines. </a:t>
            </a:r>
            <a:endParaRPr/>
          </a:p>
          <a:p>
            <a:pPr marL="342900" lvl="0" indent="-342900" algn="l" rtl="0">
              <a:lnSpc>
                <a:spcPct val="120000"/>
              </a:lnSpc>
              <a:spcBef>
                <a:spcPts val="304"/>
              </a:spcBef>
              <a:spcAft>
                <a:spcPts val="0"/>
              </a:spcAft>
              <a:buClr>
                <a:schemeClr val="dk1"/>
              </a:buClr>
              <a:buSzPct val="100000"/>
              <a:buChar char="•"/>
            </a:pPr>
            <a:r>
              <a:rPr lang="en-US"/>
              <a:t>Microsoft has Cortana, a virtual assistant; chatbots that run Skype and answer customer service queries or deliver info such as weather or travel updates and the company has rolled out intelligent features within its Office enterprise. </a:t>
            </a:r>
            <a:endParaRPr/>
          </a:p>
          <a:p>
            <a:pPr marL="342900" lvl="0" indent="-342900" algn="l" rtl="0">
              <a:lnSpc>
                <a:spcPct val="120000"/>
              </a:lnSpc>
              <a:spcBef>
                <a:spcPts val="304"/>
              </a:spcBef>
              <a:spcAft>
                <a:spcPts val="0"/>
              </a:spcAft>
              <a:buClr>
                <a:schemeClr val="dk1"/>
              </a:buClr>
              <a:buSzPct val="100000"/>
              <a:buChar char="•"/>
            </a:pPr>
            <a:r>
              <a:rPr lang="en-US"/>
              <a:t>Other companies can use the Microsoft AI Platform to create their own intelligent tools. </a:t>
            </a:r>
            <a:endParaRPr/>
          </a:p>
          <a:p>
            <a:pPr marL="342900" lvl="0" indent="-342900" algn="l" rtl="0">
              <a:lnSpc>
                <a:spcPct val="120000"/>
              </a:lnSpc>
              <a:spcBef>
                <a:spcPts val="304"/>
              </a:spcBef>
              <a:spcAft>
                <a:spcPts val="0"/>
              </a:spcAft>
              <a:buClr>
                <a:schemeClr val="dk1"/>
              </a:buClr>
              <a:buSzPct val="100000"/>
              <a:buChar char="•"/>
            </a:pPr>
            <a:r>
              <a:rPr lang="en-US"/>
              <a:t>In the future, Microsoft wants to see intelligent machines with generalized AI capabilities that allow them to complete any task.</a:t>
            </a:r>
            <a:endParaRPr/>
          </a:p>
        </p:txBody>
      </p:sp>
      <p:sp>
        <p:nvSpPr>
          <p:cNvPr id="510" name="Google Shape;510;p35"/>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11" name="Google Shape;511;p35" descr="Image result for microsoft artificial intelligence">
            <a:hlinkClick r:id="rId3"/>
          </p:cNvPr>
          <p:cNvPicPr preferRelativeResize="0"/>
          <p:nvPr/>
        </p:nvPicPr>
        <p:blipFill rotWithShape="1">
          <a:blip r:embed="rId4">
            <a:alphaModFix/>
          </a:blip>
          <a:srcRect/>
          <a:stretch/>
        </p:blipFill>
        <p:spPr>
          <a:xfrm>
            <a:off x="437030" y="1522879"/>
            <a:ext cx="3470028" cy="2023433"/>
          </a:xfrm>
          <a:prstGeom prst="rect">
            <a:avLst/>
          </a:prstGeom>
          <a:noFill/>
          <a:ln>
            <a:noFill/>
          </a:ln>
        </p:spPr>
      </p:pic>
      <p:sp>
        <p:nvSpPr>
          <p:cNvPr id="512" name="Google Shape;512;p35"/>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46" descr="18 Writing Tips That'll Actually Make You a Better Writer (2023)"/>
          <p:cNvPicPr preferRelativeResize="0"/>
          <p:nvPr/>
        </p:nvPicPr>
        <p:blipFill rotWithShape="1">
          <a:blip r:embed="rId3">
            <a:alphaModFix/>
          </a:blip>
          <a:srcRect t="12419" r="-4" b="-5"/>
          <a:stretch/>
        </p:blipFill>
        <p:spPr>
          <a:xfrm>
            <a:off x="381000" y="895350"/>
            <a:ext cx="4040188" cy="2963466"/>
          </a:xfrm>
          <a:prstGeom prst="rect">
            <a:avLst/>
          </a:prstGeom>
          <a:noFill/>
          <a:ln>
            <a:noFill/>
          </a:ln>
        </p:spPr>
      </p:pic>
      <p:sp>
        <p:nvSpPr>
          <p:cNvPr id="103" name="Google Shape;103;p46"/>
          <p:cNvSpPr txBox="1"/>
          <p:nvPr/>
        </p:nvSpPr>
        <p:spPr>
          <a:xfrm>
            <a:off x="4722815" y="1090017"/>
            <a:ext cx="4041775" cy="2963466"/>
          </a:xfrm>
          <a:prstGeom prst="rect">
            <a:avLst/>
          </a:prstGeom>
          <a:noFill/>
          <a:ln>
            <a:noFill/>
          </a:ln>
        </p:spPr>
        <p:txBody>
          <a:bodyPr spcFirstLastPara="1" wrap="square" lIns="91425" tIns="45700" rIns="91425" bIns="45700" anchor="t" anchorCtr="0">
            <a:normAutofit/>
          </a:bodyPr>
          <a:lstStyle/>
          <a:p>
            <a:pPr marL="457189" marR="0" lvl="0" indent="-304789"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189" marR="0" lvl="0" indent="-457189" algn="l" rtl="0">
              <a:lnSpc>
                <a:spcPct val="100000"/>
              </a:lnSpc>
              <a:spcBef>
                <a:spcPts val="48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4-hr study day</a:t>
            </a:r>
            <a:endParaRPr/>
          </a:p>
          <a:p>
            <a:pPr marL="457189" marR="0" lvl="0" indent="-457189" algn="l" rtl="0">
              <a:lnSpc>
                <a:spcPct val="100000"/>
              </a:lnSpc>
              <a:spcBef>
                <a:spcPts val="48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Keep running notes</a:t>
            </a:r>
            <a:endParaRPr/>
          </a:p>
          <a:p>
            <a:pPr marL="457189" marR="0" lvl="0" indent="-457189" algn="l" rtl="0">
              <a:lnSpc>
                <a:spcPct val="100000"/>
              </a:lnSpc>
              <a:spcBef>
                <a:spcPts val="48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Multiple Learning Sources</a:t>
            </a:r>
            <a:endParaRPr/>
          </a:p>
          <a:p>
            <a:pPr marL="457189" marR="0" lvl="0" indent="-457189" algn="l" rtl="0">
              <a:lnSpc>
                <a:spcPct val="100000"/>
              </a:lnSpc>
              <a:spcBef>
                <a:spcPts val="480"/>
              </a:spcBef>
              <a:spcAft>
                <a:spcPts val="0"/>
              </a:spcAft>
              <a:buClr>
                <a:srgbClr val="000000"/>
              </a:buClr>
              <a:buSzPts val="2400"/>
              <a:buFont typeface="Arial"/>
              <a:buAutoNum type="arabicPeriod"/>
            </a:pPr>
            <a:r>
              <a:rPr lang="en-US" sz="2400" b="0" i="0" u="none" strike="noStrike" cap="none">
                <a:solidFill>
                  <a:srgbClr val="000000"/>
                </a:solidFill>
                <a:latin typeface="Calibri"/>
                <a:ea typeface="Calibri"/>
                <a:cs typeface="Calibri"/>
                <a:sym typeface="Calibri"/>
              </a:rPr>
              <a:t>Stick to Syllabus</a:t>
            </a:r>
            <a:endParaRPr sz="2400" b="0" i="0" u="none" strike="noStrike" cap="none">
              <a:solidFill>
                <a:srgbClr val="000000"/>
              </a:solidFill>
              <a:latin typeface="Calibri"/>
              <a:ea typeface="Calibri"/>
              <a:cs typeface="Calibri"/>
              <a:sym typeface="Calibri"/>
            </a:endParaRPr>
          </a:p>
          <a:p>
            <a:pPr marL="457189" marR="0" lvl="0" indent="-304789"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189" marR="0" lvl="0" indent="-304789"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4" name="Google Shape;104;p46"/>
          <p:cNvSpPr txBox="1">
            <a:spLocks noGrp="1"/>
          </p:cNvSpPr>
          <p:nvPr>
            <p:ph type="sldNum" idx="12"/>
          </p:nvPr>
        </p:nvSpPr>
        <p:spPr>
          <a:xfrm>
            <a:off x="8458200" y="4888707"/>
            <a:ext cx="533400" cy="235744"/>
          </a:xfrm>
          <a:prstGeom prst="rect">
            <a:avLst/>
          </a:prstGeom>
          <a:noFill/>
          <a:ln>
            <a:noFill/>
          </a:ln>
        </p:spPr>
        <p:txBody>
          <a:bodyPr spcFirstLastPara="1" wrap="square" lIns="91425" tIns="45700" rIns="91425" bIns="45700" anchor="ctr" anchorCtr="0">
            <a:normAutofit fontScale="62500" lnSpcReduction="20000"/>
          </a:bodyPr>
          <a:lstStyle/>
          <a:p>
            <a:pPr marL="0" lvl="0" indent="0" algn="r" rtl="0">
              <a:lnSpc>
                <a:spcPct val="90000"/>
              </a:lnSpc>
              <a:spcBef>
                <a:spcPts val="0"/>
              </a:spcBef>
              <a:spcAft>
                <a:spcPts val="600"/>
              </a:spcAft>
              <a:buSzPct val="100000"/>
              <a:buNone/>
            </a:pPr>
            <a:fld id="{00000000-1234-1234-1234-123412341234}" type="slidenum">
              <a:rPr lang="en-US" sz="1000">
                <a:solidFill>
                  <a:srgbClr val="FFFFFF"/>
                </a:solidFill>
              </a:rPr>
              <a:t>6</a:t>
            </a:fld>
            <a:endParaRPr sz="10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2acc8852d31_2_17"/>
          <p:cNvSpPr txBox="1">
            <a:spLocks noGrp="1"/>
          </p:cNvSpPr>
          <p:nvPr>
            <p:ph type="title" idx="4294967295"/>
          </p:nvPr>
        </p:nvSpPr>
        <p:spPr>
          <a:xfrm>
            <a:off x="0" y="274650"/>
            <a:ext cx="8772300" cy="405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Supply Chain and Logistics - </a:t>
            </a:r>
            <a:r>
              <a:rPr lang="en-US"/>
              <a:t>Sam’s Club </a:t>
            </a:r>
            <a:endParaRPr/>
          </a:p>
        </p:txBody>
      </p:sp>
      <p:sp>
        <p:nvSpPr>
          <p:cNvPr id="518" name="Google Shape;518;g2acc8852d31_2_17"/>
          <p:cNvSpPr txBox="1">
            <a:spLocks noGrp="1"/>
          </p:cNvSpPr>
          <p:nvPr>
            <p:ph type="body" idx="4294967295"/>
          </p:nvPr>
        </p:nvSpPr>
        <p:spPr>
          <a:xfrm>
            <a:off x="381000" y="939800"/>
            <a:ext cx="4533900" cy="3684600"/>
          </a:xfrm>
          <a:prstGeom prst="rect">
            <a:avLst/>
          </a:prstGeom>
          <a:noFill/>
          <a:ln>
            <a:noFill/>
          </a:ln>
        </p:spPr>
        <p:txBody>
          <a:bodyPr spcFirstLastPara="1" wrap="square" lIns="91425" tIns="45700" rIns="91425" bIns="45700" anchor="t" anchorCtr="0">
            <a:normAutofit fontScale="55000" lnSpcReduction="20000"/>
          </a:bodyPr>
          <a:lstStyle/>
          <a:p>
            <a:pPr marL="342900" lvl="0" indent="-358140" algn="l" rtl="0">
              <a:lnSpc>
                <a:spcPct val="120000"/>
              </a:lnSpc>
              <a:spcBef>
                <a:spcPts val="304"/>
              </a:spcBef>
              <a:spcAft>
                <a:spcPts val="0"/>
              </a:spcAft>
              <a:buClr>
                <a:schemeClr val="dk1"/>
              </a:buClr>
              <a:buSzPct val="100000"/>
              <a:buChar char="•"/>
            </a:pPr>
            <a:r>
              <a:rPr lang="en-US"/>
              <a:t>Back office automation is achieved with document processing done by digital workers in conversation with RPA.</a:t>
            </a:r>
            <a:endParaRPr/>
          </a:p>
          <a:p>
            <a:pPr marL="342900" lvl="0" indent="-358140" algn="l" rtl="0">
              <a:lnSpc>
                <a:spcPct val="120000"/>
              </a:lnSpc>
              <a:spcBef>
                <a:spcPts val="304"/>
              </a:spcBef>
              <a:spcAft>
                <a:spcPts val="0"/>
              </a:spcAft>
              <a:buClr>
                <a:schemeClr val="dk1"/>
              </a:buClr>
              <a:buSzPct val="100000"/>
              <a:buChar char="•"/>
            </a:pPr>
            <a:r>
              <a:rPr lang="en-US"/>
              <a:t>Supply chain tracking to automate shipping.</a:t>
            </a:r>
            <a:endParaRPr/>
          </a:p>
          <a:p>
            <a:pPr marL="342900" lvl="0" indent="-358140" algn="l" rtl="0">
              <a:lnSpc>
                <a:spcPct val="120000"/>
              </a:lnSpc>
              <a:spcBef>
                <a:spcPts val="304"/>
              </a:spcBef>
              <a:spcAft>
                <a:spcPts val="0"/>
              </a:spcAft>
              <a:buSzPct val="100000"/>
              <a:buChar char="•"/>
            </a:pPr>
            <a:r>
              <a:rPr lang="en-US"/>
              <a:t>Planning is done by AI-powered demand forecasting.</a:t>
            </a:r>
            <a:endParaRPr/>
          </a:p>
          <a:p>
            <a:pPr marL="342900" lvl="0" indent="-358140" algn="l" rtl="0">
              <a:lnSpc>
                <a:spcPct val="120000"/>
              </a:lnSpc>
              <a:spcBef>
                <a:spcPts val="304"/>
              </a:spcBef>
              <a:spcAft>
                <a:spcPts val="0"/>
              </a:spcAft>
              <a:buSzPct val="100000"/>
              <a:buChar char="•"/>
            </a:pPr>
            <a:r>
              <a:rPr lang="en-US"/>
              <a:t>Inventory automation is achieved through robots installed with a computer vision system to scan inventory levels in its stores and warehouses. </a:t>
            </a:r>
            <a:endParaRPr/>
          </a:p>
        </p:txBody>
      </p:sp>
      <p:sp>
        <p:nvSpPr>
          <p:cNvPr id="519" name="Google Shape;519;g2acc8852d31_2_17"/>
          <p:cNvSpPr/>
          <p:nvPr/>
        </p:nvSpPr>
        <p:spPr>
          <a:xfrm>
            <a:off x="0" y="-138499"/>
            <a:ext cx="9144000" cy="276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20" name="Google Shape;520;g2acc8852d31_2_17"/>
          <p:cNvPicPr preferRelativeResize="0"/>
          <p:nvPr/>
        </p:nvPicPr>
        <p:blipFill>
          <a:blip r:embed="rId3">
            <a:alphaModFix/>
          </a:blip>
          <a:stretch>
            <a:fillRect/>
          </a:stretch>
        </p:blipFill>
        <p:spPr>
          <a:xfrm>
            <a:off x="5402725" y="1314763"/>
            <a:ext cx="2095500" cy="2095500"/>
          </a:xfrm>
          <a:prstGeom prst="rect">
            <a:avLst/>
          </a:prstGeom>
          <a:noFill/>
          <a:ln>
            <a:noFill/>
          </a:ln>
        </p:spPr>
      </p:pic>
      <p:sp>
        <p:nvSpPr>
          <p:cNvPr id="521" name="Google Shape;521;g2acc8852d31_2_17"/>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7"/>
          <p:cNvSpPr txBox="1">
            <a:spLocks noGrp="1"/>
          </p:cNvSpPr>
          <p:nvPr>
            <p:ph type="title" idx="4294967295"/>
          </p:nvPr>
        </p:nvSpPr>
        <p:spPr>
          <a:xfrm>
            <a:off x="304800" y="388938"/>
            <a:ext cx="7886700" cy="433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Social Media - </a:t>
            </a:r>
            <a:r>
              <a:rPr lang="en-US"/>
              <a:t>X</a:t>
            </a:r>
            <a:r>
              <a:rPr lang="en-US" b="1"/>
              <a:t> </a:t>
            </a:r>
            <a:r>
              <a:rPr lang="en-US"/>
              <a:t>(formerly known as</a:t>
            </a:r>
            <a:r>
              <a:rPr lang="en-US" b="1"/>
              <a:t> </a:t>
            </a:r>
            <a:r>
              <a:rPr lang="en-US"/>
              <a:t>Twitter)</a:t>
            </a:r>
            <a:endParaRPr/>
          </a:p>
        </p:txBody>
      </p:sp>
      <p:sp>
        <p:nvSpPr>
          <p:cNvPr id="527" name="Google Shape;527;p37"/>
          <p:cNvSpPr txBox="1">
            <a:spLocks noGrp="1"/>
          </p:cNvSpPr>
          <p:nvPr>
            <p:ph type="body" idx="4294967295"/>
          </p:nvPr>
        </p:nvSpPr>
        <p:spPr>
          <a:xfrm>
            <a:off x="4303713" y="1352550"/>
            <a:ext cx="4535400" cy="3684600"/>
          </a:xfrm>
          <a:prstGeom prst="rect">
            <a:avLst/>
          </a:prstGeom>
          <a:noFill/>
          <a:ln>
            <a:noFill/>
          </a:ln>
        </p:spPr>
        <p:txBody>
          <a:bodyPr spcFirstLastPara="1" wrap="square" lIns="91425" tIns="45700" rIns="91425" bIns="45700" anchor="t" anchorCtr="0">
            <a:normAutofit/>
          </a:bodyPr>
          <a:lstStyle/>
          <a:p>
            <a:pPr marL="342900" lvl="0" indent="-317500" algn="l" rtl="0">
              <a:lnSpc>
                <a:spcPct val="90000"/>
              </a:lnSpc>
              <a:spcBef>
                <a:spcPts val="0"/>
              </a:spcBef>
              <a:spcAft>
                <a:spcPts val="0"/>
              </a:spcAft>
              <a:buClr>
                <a:schemeClr val="dk1"/>
              </a:buClr>
              <a:buSzPts val="1840"/>
              <a:buChar char="•"/>
            </a:pPr>
            <a:r>
              <a:rPr lang="en-US" sz="1840"/>
              <a:t>From what tweets to recommend to fighting inappropriate or racist content and enhancing the user experience, Twitter has begun to use artificial intelligence behind the scenes to enhance their product. </a:t>
            </a:r>
            <a:endParaRPr sz="1840"/>
          </a:p>
          <a:p>
            <a:pPr marL="342900" lvl="0" indent="-317500" algn="l" rtl="0">
              <a:lnSpc>
                <a:spcPct val="90000"/>
              </a:lnSpc>
              <a:spcBef>
                <a:spcPts val="448"/>
              </a:spcBef>
              <a:spcAft>
                <a:spcPts val="0"/>
              </a:spcAft>
              <a:buClr>
                <a:schemeClr val="dk1"/>
              </a:buClr>
              <a:buSzPts val="1840"/>
              <a:buChar char="•"/>
            </a:pPr>
            <a:r>
              <a:rPr lang="en-US" sz="1840"/>
              <a:t>They process lots of data through deep neural networks to learn over time what users preferences are.</a:t>
            </a:r>
            <a:endParaRPr sz="1840"/>
          </a:p>
        </p:txBody>
      </p:sp>
      <p:sp>
        <p:nvSpPr>
          <p:cNvPr id="528" name="Google Shape;528;p37"/>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9" name="Google Shape;529;p37"/>
          <p:cNvSpPr/>
          <p:nvPr/>
        </p:nvSpPr>
        <p:spPr>
          <a:xfrm>
            <a:off x="228600" y="90101"/>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30" name="Google Shape;530;p37" descr="Image result for twitter robot">
            <a:hlinkClick r:id="rId3"/>
          </p:cNvPr>
          <p:cNvPicPr preferRelativeResize="0"/>
          <p:nvPr/>
        </p:nvPicPr>
        <p:blipFill rotWithShape="1">
          <a:blip r:embed="rId4">
            <a:alphaModFix/>
          </a:blip>
          <a:srcRect/>
          <a:stretch/>
        </p:blipFill>
        <p:spPr>
          <a:xfrm>
            <a:off x="830356" y="1179980"/>
            <a:ext cx="2689412" cy="2689412"/>
          </a:xfrm>
          <a:prstGeom prst="rect">
            <a:avLst/>
          </a:prstGeom>
          <a:noFill/>
          <a:ln>
            <a:noFill/>
          </a:ln>
        </p:spPr>
      </p:pic>
      <p:sp>
        <p:nvSpPr>
          <p:cNvPr id="531" name="Google Shape;531;p37"/>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8"/>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Social Media - </a:t>
            </a:r>
            <a:r>
              <a:rPr lang="en-US"/>
              <a:t>Facebook</a:t>
            </a:r>
            <a:endParaRPr/>
          </a:p>
        </p:txBody>
      </p:sp>
      <p:sp>
        <p:nvSpPr>
          <p:cNvPr id="537" name="Google Shape;537;p38"/>
          <p:cNvSpPr txBox="1">
            <a:spLocks noGrp="1"/>
          </p:cNvSpPr>
          <p:nvPr>
            <p:ph type="body" idx="4294967295"/>
          </p:nvPr>
        </p:nvSpPr>
        <p:spPr>
          <a:xfrm>
            <a:off x="228600" y="1090613"/>
            <a:ext cx="4229100" cy="3684600"/>
          </a:xfrm>
          <a:prstGeom prst="rect">
            <a:avLst/>
          </a:prstGeom>
          <a:noFill/>
          <a:ln>
            <a:noFill/>
          </a:ln>
        </p:spPr>
        <p:txBody>
          <a:bodyPr spcFirstLastPara="1" wrap="square" lIns="91425" tIns="45700" rIns="91425" bIns="45700" anchor="t" anchorCtr="0">
            <a:normAutofit/>
          </a:bodyPr>
          <a:lstStyle/>
          <a:p>
            <a:pPr marL="342900" lvl="0" indent="-330200" algn="l" rtl="0">
              <a:lnSpc>
                <a:spcPct val="80000"/>
              </a:lnSpc>
              <a:spcBef>
                <a:spcPts val="0"/>
              </a:spcBef>
              <a:spcAft>
                <a:spcPts val="0"/>
              </a:spcAft>
              <a:buClr>
                <a:schemeClr val="dk1"/>
              </a:buClr>
              <a:buSzPts val="2040"/>
              <a:buChar char="•"/>
            </a:pPr>
            <a:r>
              <a:rPr lang="en-US" sz="2040"/>
              <a:t>Deep learning is helping Facebook draw value from a larger portion of its unstructured datasets created by almost 2 billion people updating their statuses 293,000 times per minute. </a:t>
            </a:r>
            <a:endParaRPr sz="2040"/>
          </a:p>
          <a:p>
            <a:pPr marL="342900" lvl="0" indent="-330200" algn="l" rtl="0">
              <a:lnSpc>
                <a:spcPct val="80000"/>
              </a:lnSpc>
              <a:spcBef>
                <a:spcPts val="448"/>
              </a:spcBef>
              <a:spcAft>
                <a:spcPts val="0"/>
              </a:spcAft>
              <a:buClr>
                <a:schemeClr val="dk1"/>
              </a:buClr>
              <a:buSzPts val="2040"/>
              <a:buChar char="•"/>
            </a:pPr>
            <a:r>
              <a:rPr lang="en-US" sz="2040"/>
              <a:t>Most of its deep learning technology is built on the Torch platform that focuses on deep learning technologies and neural networks.</a:t>
            </a:r>
            <a:endParaRPr sz="2040"/>
          </a:p>
        </p:txBody>
      </p:sp>
      <p:sp>
        <p:nvSpPr>
          <p:cNvPr id="538" name="Google Shape;538;p38"/>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9" name="Google Shape;539;p38"/>
          <p:cNvSpPr/>
          <p:nvPr/>
        </p:nvSpPr>
        <p:spPr>
          <a:xfrm>
            <a:off x="114300" y="-241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0" name="Google Shape;540;p38"/>
          <p:cNvSpPr/>
          <p:nvPr/>
        </p:nvSpPr>
        <p:spPr>
          <a:xfrm>
            <a:off x="228600" y="90101"/>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41" name="Google Shape;541;p38" descr="Related image">
            <a:hlinkClick r:id="rId3"/>
          </p:cNvPr>
          <p:cNvPicPr preferRelativeResize="0"/>
          <p:nvPr/>
        </p:nvPicPr>
        <p:blipFill rotWithShape="1">
          <a:blip r:embed="rId4">
            <a:alphaModFix/>
          </a:blip>
          <a:srcRect/>
          <a:stretch/>
        </p:blipFill>
        <p:spPr>
          <a:xfrm>
            <a:off x="4755567" y="1352130"/>
            <a:ext cx="3819250" cy="2145646"/>
          </a:xfrm>
          <a:prstGeom prst="rect">
            <a:avLst/>
          </a:prstGeom>
          <a:noFill/>
          <a:ln>
            <a:noFill/>
          </a:ln>
        </p:spPr>
      </p:pic>
      <p:sp>
        <p:nvSpPr>
          <p:cNvPr id="542" name="Google Shape;542;p38"/>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9"/>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Consumer goods</a:t>
            </a:r>
            <a:r>
              <a:rPr lang="en-US"/>
              <a:t> </a:t>
            </a:r>
            <a:r>
              <a:rPr lang="en-US" b="1"/>
              <a:t>- </a:t>
            </a:r>
            <a:r>
              <a:rPr lang="en-US"/>
              <a:t>Barbie</a:t>
            </a:r>
            <a:endParaRPr/>
          </a:p>
        </p:txBody>
      </p:sp>
      <p:sp>
        <p:nvSpPr>
          <p:cNvPr id="548" name="Google Shape;548;p39"/>
          <p:cNvSpPr txBox="1">
            <a:spLocks noGrp="1"/>
          </p:cNvSpPr>
          <p:nvPr>
            <p:ph type="body" idx="4294967295"/>
          </p:nvPr>
        </p:nvSpPr>
        <p:spPr>
          <a:xfrm>
            <a:off x="4379924" y="847725"/>
            <a:ext cx="4110600" cy="3647100"/>
          </a:xfrm>
          <a:prstGeom prst="rect">
            <a:avLst/>
          </a:prstGeom>
          <a:noFill/>
          <a:ln>
            <a:noFill/>
          </a:ln>
        </p:spPr>
        <p:txBody>
          <a:bodyPr spcFirstLastPara="1" wrap="square" lIns="91425" tIns="45700" rIns="91425" bIns="45700" anchor="t" anchorCtr="0">
            <a:normAutofit fontScale="47500" lnSpcReduction="20000"/>
          </a:bodyPr>
          <a:lstStyle/>
          <a:p>
            <a:pPr marL="342900" lvl="0" indent="-355599" algn="l" rtl="0">
              <a:lnSpc>
                <a:spcPct val="120000"/>
              </a:lnSpc>
              <a:spcBef>
                <a:spcPts val="0"/>
              </a:spcBef>
              <a:spcAft>
                <a:spcPts val="0"/>
              </a:spcAft>
              <a:buClr>
                <a:schemeClr val="dk1"/>
              </a:buClr>
              <a:buSzPct val="100000"/>
              <a:buChar char="•"/>
            </a:pPr>
            <a:r>
              <a:rPr lang="en-US" sz="3621"/>
              <a:t>Using natural language processing, machine learning and advanced analytics, Hello Barbie listens and responds to a child. </a:t>
            </a:r>
            <a:endParaRPr sz="3621"/>
          </a:p>
          <a:p>
            <a:pPr marL="342900" lvl="0" indent="-355599" algn="l" rtl="0">
              <a:lnSpc>
                <a:spcPct val="120000"/>
              </a:lnSpc>
              <a:spcBef>
                <a:spcPts val="304"/>
              </a:spcBef>
              <a:spcAft>
                <a:spcPts val="0"/>
              </a:spcAft>
              <a:buClr>
                <a:schemeClr val="dk1"/>
              </a:buClr>
              <a:buSzPct val="100000"/>
              <a:buChar char="•"/>
            </a:pPr>
            <a:r>
              <a:rPr lang="en-US" sz="3621"/>
              <a:t>A microphone on Barbie’s necklace can record and transmit to the servers at ToyTalk. </a:t>
            </a:r>
            <a:endParaRPr sz="3621"/>
          </a:p>
          <a:p>
            <a:pPr marL="342900" lvl="0" indent="-355599" algn="l" rtl="0">
              <a:lnSpc>
                <a:spcPct val="120000"/>
              </a:lnSpc>
              <a:spcBef>
                <a:spcPts val="304"/>
              </a:spcBef>
              <a:spcAft>
                <a:spcPts val="0"/>
              </a:spcAft>
              <a:buClr>
                <a:schemeClr val="dk1"/>
              </a:buClr>
              <a:buSzPct val="100000"/>
              <a:buChar char="•"/>
            </a:pPr>
            <a:r>
              <a:rPr lang="en-US" sz="3621"/>
              <a:t>There, the recording is analyzed to determine the appropriate response from 8,000 lines of dialogue. </a:t>
            </a:r>
            <a:endParaRPr sz="3621"/>
          </a:p>
          <a:p>
            <a:pPr marL="342900" lvl="0" indent="-355599" algn="l" rtl="0">
              <a:lnSpc>
                <a:spcPct val="120000"/>
              </a:lnSpc>
              <a:spcBef>
                <a:spcPts val="304"/>
              </a:spcBef>
              <a:spcAft>
                <a:spcPts val="0"/>
              </a:spcAft>
              <a:buClr>
                <a:schemeClr val="dk1"/>
              </a:buClr>
              <a:buSzPct val="100000"/>
              <a:buChar char="•"/>
            </a:pPr>
            <a:r>
              <a:rPr lang="en-US" sz="3621"/>
              <a:t>Servers transmit the correct response back to Barbie in under a second so she can respond to the child.</a:t>
            </a:r>
            <a:endParaRPr sz="3621"/>
          </a:p>
        </p:txBody>
      </p:sp>
      <p:sp>
        <p:nvSpPr>
          <p:cNvPr id="549" name="Google Shape;549;p39"/>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550" name="Google Shape;550;p39" descr="Image result for barbie logo">
            <a:hlinkClick r:id="rId3"/>
          </p:cNvPr>
          <p:cNvPicPr preferRelativeResize="0"/>
          <p:nvPr/>
        </p:nvPicPr>
        <p:blipFill rotWithShape="1">
          <a:blip r:embed="rId4">
            <a:alphaModFix/>
          </a:blip>
          <a:srcRect/>
          <a:stretch/>
        </p:blipFill>
        <p:spPr>
          <a:xfrm>
            <a:off x="970150" y="1099298"/>
            <a:ext cx="2737379" cy="2732204"/>
          </a:xfrm>
          <a:prstGeom prst="rect">
            <a:avLst/>
          </a:prstGeom>
          <a:noFill/>
          <a:ln>
            <a:noFill/>
          </a:ln>
        </p:spPr>
      </p:pic>
      <p:sp>
        <p:nvSpPr>
          <p:cNvPr id="551" name="Google Shape;551;p39"/>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40" descr="Image result for skin cancer detection using image processing"/>
          <p:cNvPicPr preferRelativeResize="0"/>
          <p:nvPr/>
        </p:nvPicPr>
        <p:blipFill rotWithShape="1">
          <a:blip r:embed="rId3">
            <a:alphaModFix/>
          </a:blip>
          <a:srcRect/>
          <a:stretch/>
        </p:blipFill>
        <p:spPr>
          <a:xfrm>
            <a:off x="1011252" y="3105150"/>
            <a:ext cx="2486025" cy="1657350"/>
          </a:xfrm>
          <a:prstGeom prst="rect">
            <a:avLst/>
          </a:prstGeom>
          <a:noFill/>
          <a:ln>
            <a:noFill/>
          </a:ln>
        </p:spPr>
      </p:pic>
      <p:sp>
        <p:nvSpPr>
          <p:cNvPr id="558" name="Google Shape;558;p40"/>
          <p:cNvSpPr txBox="1"/>
          <p:nvPr/>
        </p:nvSpPr>
        <p:spPr>
          <a:xfrm>
            <a:off x="1039833" y="2800350"/>
            <a:ext cx="2297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Skin Cancer Deduction</a:t>
            </a:r>
            <a:endParaRPr sz="1800" b="0" i="0" u="none" strike="noStrike" cap="none">
              <a:solidFill>
                <a:schemeClr val="dk1"/>
              </a:solidFill>
              <a:latin typeface="Calibri"/>
              <a:ea typeface="Calibri"/>
              <a:cs typeface="Calibri"/>
              <a:sym typeface="Calibri"/>
            </a:endParaRPr>
          </a:p>
        </p:txBody>
      </p:sp>
      <p:pic>
        <p:nvPicPr>
          <p:cNvPr id="559" name="Google Shape;559;p40" descr="Image result for facial recognition"/>
          <p:cNvPicPr preferRelativeResize="0"/>
          <p:nvPr/>
        </p:nvPicPr>
        <p:blipFill rotWithShape="1">
          <a:blip r:embed="rId4">
            <a:alphaModFix/>
          </a:blip>
          <a:srcRect/>
          <a:stretch/>
        </p:blipFill>
        <p:spPr>
          <a:xfrm>
            <a:off x="5715000" y="765978"/>
            <a:ext cx="3428999" cy="1756751"/>
          </a:xfrm>
          <a:prstGeom prst="rect">
            <a:avLst/>
          </a:prstGeom>
          <a:noFill/>
          <a:ln>
            <a:noFill/>
          </a:ln>
        </p:spPr>
      </p:pic>
      <p:sp>
        <p:nvSpPr>
          <p:cNvPr id="560" name="Google Shape;560;p40"/>
          <p:cNvSpPr txBox="1"/>
          <p:nvPr/>
        </p:nvSpPr>
        <p:spPr>
          <a:xfrm>
            <a:off x="3834110" y="1346130"/>
            <a:ext cx="18732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Facial Recognition</a:t>
            </a:r>
            <a:endParaRPr sz="1800" b="0" i="0" u="none" strike="noStrike" cap="none">
              <a:solidFill>
                <a:schemeClr val="dk1"/>
              </a:solidFill>
              <a:latin typeface="Calibri"/>
              <a:ea typeface="Calibri"/>
              <a:cs typeface="Calibri"/>
              <a:sym typeface="Calibri"/>
            </a:endParaRPr>
          </a:p>
        </p:txBody>
      </p:sp>
      <p:pic>
        <p:nvPicPr>
          <p:cNvPr id="561" name="Google Shape;561;p40" descr="Image result for hiring with data science"/>
          <p:cNvPicPr preferRelativeResize="0"/>
          <p:nvPr/>
        </p:nvPicPr>
        <p:blipFill rotWithShape="1">
          <a:blip r:embed="rId5">
            <a:alphaModFix/>
          </a:blip>
          <a:srcRect/>
          <a:stretch/>
        </p:blipFill>
        <p:spPr>
          <a:xfrm>
            <a:off x="950013" y="1122045"/>
            <a:ext cx="2567544" cy="1543736"/>
          </a:xfrm>
          <a:prstGeom prst="rect">
            <a:avLst/>
          </a:prstGeom>
          <a:noFill/>
          <a:ln>
            <a:noFill/>
          </a:ln>
        </p:spPr>
      </p:pic>
      <p:sp>
        <p:nvSpPr>
          <p:cNvPr id="562" name="Google Shape;562;p40"/>
          <p:cNvSpPr txBox="1"/>
          <p:nvPr/>
        </p:nvSpPr>
        <p:spPr>
          <a:xfrm>
            <a:off x="1483414" y="819150"/>
            <a:ext cx="1347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HR Analytics</a:t>
            </a:r>
            <a:endParaRPr sz="1800" b="0" i="0" u="none" strike="noStrike" cap="none">
              <a:solidFill>
                <a:schemeClr val="dk1"/>
              </a:solidFill>
              <a:latin typeface="Calibri"/>
              <a:ea typeface="Calibri"/>
              <a:cs typeface="Calibri"/>
              <a:sym typeface="Calibri"/>
            </a:endParaRPr>
          </a:p>
        </p:txBody>
      </p:sp>
      <p:pic>
        <p:nvPicPr>
          <p:cNvPr id="563" name="Google Shape;563;p40"/>
          <p:cNvPicPr preferRelativeResize="0"/>
          <p:nvPr/>
        </p:nvPicPr>
        <p:blipFill rotWithShape="1">
          <a:blip r:embed="rId6">
            <a:alphaModFix/>
          </a:blip>
          <a:srcRect l="568" t="11286" r="61691" b="46673"/>
          <a:stretch/>
        </p:blipFill>
        <p:spPr>
          <a:xfrm>
            <a:off x="4343400" y="2709139"/>
            <a:ext cx="3376432" cy="2114612"/>
          </a:xfrm>
          <a:prstGeom prst="rect">
            <a:avLst/>
          </a:prstGeom>
          <a:noFill/>
          <a:ln>
            <a:noFill/>
          </a:ln>
        </p:spPr>
      </p:pic>
      <p:sp>
        <p:nvSpPr>
          <p:cNvPr id="564" name="Google Shape;564;p40"/>
          <p:cNvSpPr txBox="1"/>
          <p:nvPr/>
        </p:nvSpPr>
        <p:spPr>
          <a:xfrm>
            <a:off x="4343400" y="2421752"/>
            <a:ext cx="1938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Recommendations</a:t>
            </a:r>
            <a:endParaRPr sz="1800" b="0" i="0" u="none" strike="noStrike" cap="none">
              <a:solidFill>
                <a:schemeClr val="dk1"/>
              </a:solidFill>
              <a:latin typeface="Calibri"/>
              <a:ea typeface="Calibri"/>
              <a:cs typeface="Calibri"/>
              <a:sym typeface="Calibri"/>
            </a:endParaRPr>
          </a:p>
        </p:txBody>
      </p:sp>
      <p:sp>
        <p:nvSpPr>
          <p:cNvPr id="565" name="Google Shape;565;p40"/>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Some more..</a:t>
            </a:r>
            <a:endParaRPr/>
          </a:p>
        </p:txBody>
      </p:sp>
      <p:sp>
        <p:nvSpPr>
          <p:cNvPr id="566" name="Google Shape;566;p40"/>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fade">
                                      <p:cBhvr>
                                        <p:cTn id="7" dur="500"/>
                                        <p:tgtEl>
                                          <p:spTgt spid="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gtEl>
                                        <p:attrNameLst>
                                          <p:attrName>style.visibility</p:attrName>
                                        </p:attrNameLst>
                                      </p:cBhvr>
                                      <p:to>
                                        <p:strVal val="visible"/>
                                      </p:to>
                                    </p:set>
                                    <p:animEffect transition="in" filter="fade">
                                      <p:cBhvr>
                                        <p:cTn id="12" dur="500"/>
                                        <p:tgtEl>
                                          <p:spTgt spid="5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7"/>
                                        </p:tgtEl>
                                        <p:attrNameLst>
                                          <p:attrName>style.visibility</p:attrName>
                                        </p:attrNameLst>
                                      </p:cBhvr>
                                      <p:to>
                                        <p:strVal val="visible"/>
                                      </p:to>
                                    </p:set>
                                    <p:animEffect transition="in" filter="fade">
                                      <p:cBhvr>
                                        <p:cTn id="17" dur="500"/>
                                        <p:tgtEl>
                                          <p:spTgt spid="5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8"/>
                                        </p:tgtEl>
                                        <p:attrNameLst>
                                          <p:attrName>style.visibility</p:attrName>
                                        </p:attrNameLst>
                                      </p:cBhvr>
                                      <p:to>
                                        <p:strVal val="visible"/>
                                      </p:to>
                                    </p:set>
                                    <p:animEffect transition="in" filter="fade">
                                      <p:cBhvr>
                                        <p:cTn id="22" dur="500"/>
                                        <p:tgtEl>
                                          <p:spTgt spid="5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4"/>
                                        </p:tgtEl>
                                        <p:attrNameLst>
                                          <p:attrName>style.visibility</p:attrName>
                                        </p:attrNameLst>
                                      </p:cBhvr>
                                      <p:to>
                                        <p:strVal val="visible"/>
                                      </p:to>
                                    </p:set>
                                    <p:animEffect transition="in" filter="fade">
                                      <p:cBhvr>
                                        <p:cTn id="27" dur="500"/>
                                        <p:tgtEl>
                                          <p:spTgt spid="5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3"/>
                                        </p:tgtEl>
                                        <p:attrNameLst>
                                          <p:attrName>style.visibility</p:attrName>
                                        </p:attrNameLst>
                                      </p:cBhvr>
                                      <p:to>
                                        <p:strVal val="visible"/>
                                      </p:to>
                                    </p:set>
                                    <p:animEffect transition="in" filter="fade">
                                      <p:cBhvr>
                                        <p:cTn id="32" dur="500"/>
                                        <p:tgtEl>
                                          <p:spTgt spid="5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9"/>
                                        </p:tgtEl>
                                        <p:attrNameLst>
                                          <p:attrName>style.visibility</p:attrName>
                                        </p:attrNameLst>
                                      </p:cBhvr>
                                      <p:to>
                                        <p:strVal val="visible"/>
                                      </p:to>
                                    </p:set>
                                    <p:animEffect transition="in" filter="fade">
                                      <p:cBhvr>
                                        <p:cTn id="37" dur="500"/>
                                        <p:tgtEl>
                                          <p:spTgt spid="5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500"/>
                                        <p:tgtEl>
                                          <p:spTgt spid="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1"/>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 Science Workflow</a:t>
            </a:r>
            <a:endParaRPr/>
          </a:p>
        </p:txBody>
      </p:sp>
      <p:sp>
        <p:nvSpPr>
          <p:cNvPr id="572" name="Google Shape;572;p41"/>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2"/>
          <p:cNvSpPr/>
          <p:nvPr/>
        </p:nvSpPr>
        <p:spPr>
          <a:xfrm>
            <a:off x="0" y="710659"/>
            <a:ext cx="9144000" cy="421442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42"/>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Science Workflow</a:t>
            </a:r>
            <a:endParaRPr/>
          </a:p>
        </p:txBody>
      </p:sp>
      <p:sp>
        <p:nvSpPr>
          <p:cNvPr id="579" name="Google Shape;579;p4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342900" lvl="0" indent="-139700" algn="l" rtl="0">
              <a:lnSpc>
                <a:spcPct val="100000"/>
              </a:lnSpc>
              <a:spcBef>
                <a:spcPts val="0"/>
              </a:spcBef>
              <a:spcAft>
                <a:spcPts val="0"/>
              </a:spcAft>
              <a:buClr>
                <a:schemeClr val="dk1"/>
              </a:buClr>
              <a:buSzPts val="3200"/>
              <a:buNone/>
            </a:pPr>
            <a:endParaRPr/>
          </a:p>
        </p:txBody>
      </p:sp>
      <p:sp>
        <p:nvSpPr>
          <p:cNvPr id="580" name="Google Shape;580;p42"/>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pic>
        <p:nvPicPr>
          <p:cNvPr id="581" name="Google Shape;581;p42" descr="Image result for is data science for me?"/>
          <p:cNvPicPr preferRelativeResize="0"/>
          <p:nvPr/>
        </p:nvPicPr>
        <p:blipFill rotWithShape="1">
          <a:blip r:embed="rId3">
            <a:alphaModFix/>
          </a:blip>
          <a:srcRect/>
          <a:stretch/>
        </p:blipFill>
        <p:spPr>
          <a:xfrm>
            <a:off x="762000" y="710659"/>
            <a:ext cx="7467600" cy="421442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891C-2AF9-4A95-94D3-22CBCDDD8572}"/>
              </a:ext>
            </a:extLst>
          </p:cNvPr>
          <p:cNvSpPr>
            <a:spLocks noGrp="1"/>
          </p:cNvSpPr>
          <p:nvPr>
            <p:ph type="title"/>
          </p:nvPr>
        </p:nvSpPr>
        <p:spPr/>
        <p:txBody>
          <a:bodyPr/>
          <a:lstStyle/>
          <a:p>
            <a:r>
              <a:rPr lang="en-IN" dirty="0"/>
              <a:t>Data Science Workflow</a:t>
            </a:r>
          </a:p>
        </p:txBody>
      </p:sp>
      <p:sp>
        <p:nvSpPr>
          <p:cNvPr id="3" name="Text Placeholder 2">
            <a:extLst>
              <a:ext uri="{FF2B5EF4-FFF2-40B4-BE49-F238E27FC236}">
                <a16:creationId xmlns:a16="http://schemas.microsoft.com/office/drawing/2014/main" id="{E8FC3D1E-CA5A-4888-A037-0A4261D30C90}"/>
              </a:ext>
            </a:extLst>
          </p:cNvPr>
          <p:cNvSpPr>
            <a:spLocks noGrp="1"/>
          </p:cNvSpPr>
          <p:nvPr>
            <p:ph type="body" idx="1"/>
          </p:nvPr>
        </p:nvSpPr>
        <p:spPr>
          <a:xfrm>
            <a:off x="50006" y="721520"/>
            <a:ext cx="9093994" cy="3900486"/>
          </a:xfrm>
        </p:spPr>
        <p:txBody>
          <a:bodyPr>
            <a:normAutofit fontScale="92500" lnSpcReduction="10000"/>
          </a:bodyPr>
          <a:lstStyle/>
          <a:p>
            <a:pPr>
              <a:buFont typeface="+mj-lt"/>
              <a:buAutoNum type="arabicPeriod"/>
            </a:pPr>
            <a:r>
              <a:rPr lang="en-US" sz="1400" b="1" dirty="0"/>
              <a:t>Problem Definition</a:t>
            </a:r>
          </a:p>
          <a:p>
            <a:pPr marL="114300" indent="0">
              <a:buNone/>
            </a:pPr>
            <a:r>
              <a:rPr lang="en-US" sz="1400" dirty="0"/>
              <a:t>✔ Clearly define the </a:t>
            </a:r>
            <a:r>
              <a:rPr lang="en-US" sz="1400" b="1" dirty="0"/>
              <a:t>business problem or question</a:t>
            </a:r>
            <a:r>
              <a:rPr lang="en-US" sz="1400" dirty="0"/>
              <a:t> you are trying to solve.</a:t>
            </a:r>
            <a:br>
              <a:rPr lang="en-US" sz="1400" dirty="0"/>
            </a:br>
            <a:r>
              <a:rPr lang="en-US" sz="1400" dirty="0"/>
              <a:t>✔ Identify </a:t>
            </a:r>
            <a:r>
              <a:rPr lang="en-US" sz="1400" b="1" dirty="0"/>
              <a:t>key objectives, stakeholders, and success metrics</a:t>
            </a:r>
            <a:r>
              <a:rPr lang="en-US" sz="1400" dirty="0"/>
              <a:t>.</a:t>
            </a:r>
          </a:p>
          <a:p>
            <a:pPr marL="114300" indent="0">
              <a:buNone/>
            </a:pPr>
            <a:r>
              <a:rPr lang="en-US" sz="1400" dirty="0"/>
              <a:t>✅ </a:t>
            </a:r>
            <a:r>
              <a:rPr lang="en-US" sz="1400" b="1" dirty="0"/>
              <a:t>Example:</a:t>
            </a:r>
            <a:endParaRPr lang="en-US" sz="1400" dirty="0"/>
          </a:p>
          <a:p>
            <a:r>
              <a:rPr lang="en-US" sz="1400" dirty="0"/>
              <a:t>Predict customer churn for a telecom company.</a:t>
            </a:r>
          </a:p>
          <a:p>
            <a:r>
              <a:rPr lang="en-US" sz="1400" dirty="0"/>
              <a:t>Detect fraudulent transactions in a banking system.</a:t>
            </a:r>
          </a:p>
          <a:p>
            <a:pPr marL="114300" indent="0">
              <a:buNone/>
            </a:pPr>
            <a:endParaRPr lang="en-US" sz="1400" dirty="0"/>
          </a:p>
          <a:p>
            <a:pPr>
              <a:buFont typeface="+mj-lt"/>
              <a:buAutoNum type="arabicPeriod" startAt="2"/>
            </a:pPr>
            <a:r>
              <a:rPr lang="en-IN" sz="1400" b="1" dirty="0"/>
              <a:t>Data Collection 📊</a:t>
            </a:r>
          </a:p>
          <a:p>
            <a:pPr marL="114300" indent="0">
              <a:buNone/>
            </a:pPr>
            <a:r>
              <a:rPr lang="en-IN" sz="1400" dirty="0"/>
              <a:t>✔Gather relevant </a:t>
            </a:r>
            <a:r>
              <a:rPr lang="en-IN" sz="1400" b="1" dirty="0"/>
              <a:t>structured and unstructured data</a:t>
            </a:r>
            <a:r>
              <a:rPr lang="en-IN" sz="1400" dirty="0"/>
              <a:t> from various sources.</a:t>
            </a:r>
            <a:br>
              <a:rPr lang="en-IN" sz="1400" dirty="0"/>
            </a:br>
            <a:r>
              <a:rPr lang="en-US" sz="1400" dirty="0"/>
              <a:t>✅ </a:t>
            </a:r>
            <a:r>
              <a:rPr lang="en-IN" sz="1400" b="1" dirty="0"/>
              <a:t>Data Sources:</a:t>
            </a:r>
            <a:endParaRPr lang="en-IN" sz="1400" dirty="0"/>
          </a:p>
          <a:p>
            <a:r>
              <a:rPr lang="en-IN" sz="1400" b="1" dirty="0"/>
              <a:t>Databases</a:t>
            </a:r>
            <a:r>
              <a:rPr lang="en-IN" sz="1400" dirty="0"/>
              <a:t> (SQL, NoSQL)</a:t>
            </a:r>
          </a:p>
          <a:p>
            <a:r>
              <a:rPr lang="en-IN" sz="1400" b="1" dirty="0"/>
              <a:t>APIs &amp; Web Scraping</a:t>
            </a:r>
            <a:endParaRPr lang="en-IN" sz="1400" dirty="0"/>
          </a:p>
          <a:p>
            <a:r>
              <a:rPr lang="en-IN" sz="1400" b="1" dirty="0"/>
              <a:t>IoT Sensors &amp; Logs</a:t>
            </a:r>
            <a:endParaRPr lang="en-IN" sz="1400" dirty="0"/>
          </a:p>
          <a:p>
            <a:r>
              <a:rPr lang="en-IN" sz="1400" b="1" dirty="0"/>
              <a:t>CSV, Excel, JSON, Big Data (Hadoop, Spark)</a:t>
            </a:r>
            <a:endParaRPr lang="en-IN" sz="1400" dirty="0"/>
          </a:p>
          <a:p>
            <a:pPr marL="114300" indent="0">
              <a:buNone/>
            </a:pPr>
            <a:r>
              <a:rPr lang="en-IN" sz="1400" dirty="0"/>
              <a:t>✅ </a:t>
            </a:r>
            <a:r>
              <a:rPr lang="en-IN" sz="1400" b="1" dirty="0"/>
              <a:t>Example:</a:t>
            </a:r>
            <a:endParaRPr lang="en-IN" sz="1400" dirty="0"/>
          </a:p>
          <a:p>
            <a:r>
              <a:rPr lang="en-IN" sz="1400" dirty="0"/>
              <a:t>Collect customer call records and complaints for churn prediction.</a:t>
            </a:r>
          </a:p>
          <a:p>
            <a:r>
              <a:rPr lang="en-IN" sz="1400" dirty="0"/>
              <a:t>📌 </a:t>
            </a:r>
            <a:r>
              <a:rPr lang="en-IN" sz="1400" b="1" dirty="0"/>
              <a:t>Tools:</a:t>
            </a:r>
            <a:r>
              <a:rPr lang="en-IN" sz="1400" dirty="0"/>
              <a:t> </a:t>
            </a:r>
            <a:r>
              <a:rPr lang="en-IN" sz="1400" b="1" dirty="0"/>
              <a:t>SQL, Python (Pandas, </a:t>
            </a:r>
            <a:r>
              <a:rPr lang="en-IN" sz="1400" b="1" dirty="0" err="1"/>
              <a:t>BeautifulSoup</a:t>
            </a:r>
            <a:r>
              <a:rPr lang="en-IN" sz="1400" b="1" dirty="0"/>
              <a:t>, </a:t>
            </a:r>
            <a:r>
              <a:rPr lang="en-IN" sz="1400" b="1" dirty="0" err="1"/>
              <a:t>Scrapy</a:t>
            </a:r>
            <a:r>
              <a:rPr lang="en-IN" sz="1400" b="1" dirty="0"/>
              <a:t>), Hadoop, Spark</a:t>
            </a:r>
            <a:endParaRPr lang="en-IN" sz="1400" dirty="0"/>
          </a:p>
          <a:p>
            <a:endParaRPr lang="en-IN" sz="1400" dirty="0"/>
          </a:p>
        </p:txBody>
      </p:sp>
      <p:sp>
        <p:nvSpPr>
          <p:cNvPr id="4" name="Slide Number Placeholder 3">
            <a:extLst>
              <a:ext uri="{FF2B5EF4-FFF2-40B4-BE49-F238E27FC236}">
                <a16:creationId xmlns:a16="http://schemas.microsoft.com/office/drawing/2014/main" id="{C74BA681-62EB-43DF-B21E-D9C7F01B66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13908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41D105-D98B-4416-8F01-06C635ED46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8" name="Rectangle 7">
            <a:extLst>
              <a:ext uri="{FF2B5EF4-FFF2-40B4-BE49-F238E27FC236}">
                <a16:creationId xmlns:a16="http://schemas.microsoft.com/office/drawing/2014/main" id="{C717A770-9E5D-4B92-8EC9-17833E64A562}"/>
              </a:ext>
            </a:extLst>
          </p:cNvPr>
          <p:cNvSpPr/>
          <p:nvPr/>
        </p:nvSpPr>
        <p:spPr>
          <a:xfrm>
            <a:off x="0" y="0"/>
            <a:ext cx="9086850" cy="2246769"/>
          </a:xfrm>
          <a:prstGeom prst="rect">
            <a:avLst/>
          </a:prstGeom>
        </p:spPr>
        <p:txBody>
          <a:bodyPr wrap="square">
            <a:spAutoFit/>
          </a:bodyPr>
          <a:lstStyle/>
          <a:p>
            <a:pPr marL="342900" indent="-342900">
              <a:buFont typeface="+mj-lt"/>
              <a:buAutoNum type="arabicPeriod" startAt="3"/>
            </a:pPr>
            <a:r>
              <a:rPr lang="en-IN" b="1" dirty="0"/>
              <a:t>Data Cleaning &amp; Preparation</a:t>
            </a:r>
          </a:p>
          <a:p>
            <a:r>
              <a:rPr lang="en-IN" dirty="0"/>
              <a:t>✔ Handle missing values, remove duplicates, correct data types, and remove outliers.</a:t>
            </a:r>
            <a:br>
              <a:rPr lang="en-IN" dirty="0"/>
            </a:br>
            <a:r>
              <a:rPr lang="en-IN" dirty="0"/>
              <a:t>✔ Convert raw data into a </a:t>
            </a:r>
            <a:r>
              <a:rPr lang="en-IN" b="1" dirty="0"/>
              <a:t>structured format</a:t>
            </a:r>
            <a:r>
              <a:rPr lang="en-IN" dirty="0"/>
              <a:t> for analysis.</a:t>
            </a:r>
          </a:p>
          <a:p>
            <a:endParaRPr lang="en-IN" dirty="0"/>
          </a:p>
          <a:p>
            <a:r>
              <a:rPr lang="en-IN" dirty="0"/>
              <a:t>✅ </a:t>
            </a:r>
            <a:r>
              <a:rPr lang="en-IN" b="1" dirty="0"/>
              <a:t>Common Issues &amp; Fixes:</a:t>
            </a:r>
            <a:endParaRPr lang="en-IN" dirty="0"/>
          </a:p>
          <a:p>
            <a:pPr>
              <a:buFont typeface="Arial" panose="020B0604020202020204" pitchFamily="34" charset="0"/>
              <a:buChar char="•"/>
            </a:pPr>
            <a:r>
              <a:rPr lang="en-IN" b="1" dirty="0"/>
              <a:t>Missing Data:</a:t>
            </a:r>
            <a:r>
              <a:rPr lang="en-IN" dirty="0"/>
              <a:t> Fill with mean/median/mode or use ML techniques.</a:t>
            </a:r>
          </a:p>
          <a:p>
            <a:pPr>
              <a:buFont typeface="Arial" panose="020B0604020202020204" pitchFamily="34" charset="0"/>
              <a:buChar char="•"/>
            </a:pPr>
            <a:r>
              <a:rPr lang="en-IN" b="1" dirty="0"/>
              <a:t>Outliers:</a:t>
            </a:r>
            <a:r>
              <a:rPr lang="en-IN" dirty="0"/>
              <a:t> Use </a:t>
            </a:r>
            <a:r>
              <a:rPr lang="en-IN" b="1" dirty="0"/>
              <a:t>IQR method</a:t>
            </a:r>
            <a:r>
              <a:rPr lang="en-IN" dirty="0"/>
              <a:t> or </a:t>
            </a:r>
            <a:r>
              <a:rPr lang="en-IN" b="1" dirty="0"/>
              <a:t>Z-score analysis</a:t>
            </a:r>
            <a:r>
              <a:rPr lang="en-IN" dirty="0"/>
              <a:t>.</a:t>
            </a:r>
          </a:p>
          <a:p>
            <a:pPr>
              <a:buFont typeface="Arial" panose="020B0604020202020204" pitchFamily="34" charset="0"/>
              <a:buChar char="•"/>
            </a:pPr>
            <a:r>
              <a:rPr lang="en-IN" b="1" dirty="0"/>
              <a:t>Data Formatting:</a:t>
            </a:r>
            <a:r>
              <a:rPr lang="en-IN" dirty="0"/>
              <a:t> Convert categorical data to numerical (One-Hot Encoding, Label Encoding).</a:t>
            </a:r>
          </a:p>
          <a:p>
            <a:pPr>
              <a:buFont typeface="Arial" panose="020B0604020202020204" pitchFamily="34" charset="0"/>
              <a:buChar char="•"/>
            </a:pPr>
            <a:endParaRPr lang="en-IN" dirty="0"/>
          </a:p>
          <a:p>
            <a:r>
              <a:rPr lang="en-IN" dirty="0"/>
              <a:t>📌 </a:t>
            </a:r>
            <a:r>
              <a:rPr lang="en-IN" b="1" dirty="0"/>
              <a:t>Tools &amp; Techniques:</a:t>
            </a:r>
            <a:r>
              <a:rPr lang="en-IN" dirty="0"/>
              <a:t> </a:t>
            </a:r>
            <a:r>
              <a:rPr lang="en-IN" b="1" dirty="0"/>
              <a:t>Pandas, NumPy, </a:t>
            </a:r>
            <a:r>
              <a:rPr lang="en-IN" b="1" dirty="0" err="1"/>
              <a:t>Scikit</a:t>
            </a:r>
            <a:r>
              <a:rPr lang="en-IN" b="1" dirty="0"/>
              <a:t>-learn, </a:t>
            </a:r>
            <a:r>
              <a:rPr lang="en-IN" b="1" dirty="0" err="1"/>
              <a:t>OpenRefine</a:t>
            </a:r>
            <a:endParaRPr lang="en-IN" dirty="0"/>
          </a:p>
        </p:txBody>
      </p:sp>
      <p:sp>
        <p:nvSpPr>
          <p:cNvPr id="9" name="Rectangle 8">
            <a:extLst>
              <a:ext uri="{FF2B5EF4-FFF2-40B4-BE49-F238E27FC236}">
                <a16:creationId xmlns:a16="http://schemas.microsoft.com/office/drawing/2014/main" id="{9F2B6F4E-4F33-4DBE-8E89-0AC07A622F75}"/>
              </a:ext>
            </a:extLst>
          </p:cNvPr>
          <p:cNvSpPr/>
          <p:nvPr/>
        </p:nvSpPr>
        <p:spPr>
          <a:xfrm>
            <a:off x="0" y="2582525"/>
            <a:ext cx="9029700" cy="2246769"/>
          </a:xfrm>
          <a:prstGeom prst="rect">
            <a:avLst/>
          </a:prstGeom>
        </p:spPr>
        <p:txBody>
          <a:bodyPr wrap="square">
            <a:spAutoFit/>
          </a:bodyPr>
          <a:lstStyle/>
          <a:p>
            <a:pPr marL="342900" indent="-342900">
              <a:buFont typeface="+mj-lt"/>
              <a:buAutoNum type="arabicPeriod" startAt="4"/>
            </a:pPr>
            <a:r>
              <a:rPr lang="en-IN" b="1" dirty="0"/>
              <a:t>Exploratory Data Analysis (EDA) 📊</a:t>
            </a:r>
          </a:p>
          <a:p>
            <a:r>
              <a:rPr lang="en-IN" dirty="0"/>
              <a:t>✔ Understand data patterns, relationships, and trends using </a:t>
            </a:r>
            <a:r>
              <a:rPr lang="en-IN" b="1" dirty="0"/>
              <a:t>statistics &amp; visualization</a:t>
            </a:r>
            <a:r>
              <a:rPr lang="en-IN" dirty="0"/>
              <a:t>.</a:t>
            </a:r>
            <a:br>
              <a:rPr lang="en-IN" dirty="0"/>
            </a:br>
            <a:r>
              <a:rPr lang="en-IN" dirty="0"/>
              <a:t>✔ Detect correlations between variables.</a:t>
            </a:r>
          </a:p>
          <a:p>
            <a:endParaRPr lang="en-IN" dirty="0"/>
          </a:p>
          <a:p>
            <a:r>
              <a:rPr lang="en-IN" dirty="0"/>
              <a:t>✅ </a:t>
            </a:r>
            <a:r>
              <a:rPr lang="en-IN" b="1" dirty="0"/>
              <a:t>Example:</a:t>
            </a:r>
            <a:endParaRPr lang="en-IN" dirty="0"/>
          </a:p>
          <a:p>
            <a:pPr>
              <a:buFont typeface="Arial" panose="020B0604020202020204" pitchFamily="34" charset="0"/>
              <a:buChar char="•"/>
            </a:pPr>
            <a:r>
              <a:rPr lang="en-IN" dirty="0" err="1"/>
              <a:t>Analyze</a:t>
            </a:r>
            <a:r>
              <a:rPr lang="en-IN" dirty="0"/>
              <a:t> customer </a:t>
            </a:r>
            <a:r>
              <a:rPr lang="en-IN" dirty="0" err="1"/>
              <a:t>behavior</a:t>
            </a:r>
            <a:r>
              <a:rPr lang="en-IN" dirty="0"/>
              <a:t> patterns for churn prediction.</a:t>
            </a:r>
          </a:p>
          <a:p>
            <a:pPr>
              <a:buFont typeface="Arial" panose="020B0604020202020204" pitchFamily="34" charset="0"/>
              <a:buChar char="•"/>
            </a:pPr>
            <a:r>
              <a:rPr lang="en-IN" dirty="0"/>
              <a:t>Check if fraudulent transactions are linked to specific locations.</a:t>
            </a:r>
          </a:p>
          <a:p>
            <a:pPr>
              <a:buFont typeface="Arial" panose="020B0604020202020204" pitchFamily="34" charset="0"/>
              <a:buChar char="•"/>
            </a:pPr>
            <a:endParaRPr lang="en-IN" dirty="0"/>
          </a:p>
          <a:p>
            <a:r>
              <a:rPr lang="en-IN" dirty="0"/>
              <a:t>📌 </a:t>
            </a:r>
            <a:r>
              <a:rPr lang="en-IN" b="1" dirty="0"/>
              <a:t>Techniques:</a:t>
            </a:r>
            <a:r>
              <a:rPr lang="en-IN" dirty="0"/>
              <a:t> </a:t>
            </a:r>
            <a:r>
              <a:rPr lang="en-IN" b="1" dirty="0"/>
              <a:t>Descriptive Statistics, Box Plots, Heatmaps, Histograms, Pair Plots</a:t>
            </a:r>
            <a:br>
              <a:rPr lang="en-IN" dirty="0"/>
            </a:br>
            <a:r>
              <a:rPr lang="en-IN" dirty="0"/>
              <a:t>📌 </a:t>
            </a:r>
            <a:r>
              <a:rPr lang="en-IN" b="1" dirty="0"/>
              <a:t>Tools:</a:t>
            </a:r>
            <a:r>
              <a:rPr lang="en-IN" dirty="0"/>
              <a:t> </a:t>
            </a:r>
            <a:r>
              <a:rPr lang="en-IN" b="1" dirty="0"/>
              <a:t>Matplotlib, Seaborn, Pandas Profiling, </a:t>
            </a:r>
            <a:r>
              <a:rPr lang="en-IN" b="1" dirty="0" err="1"/>
              <a:t>Plotly</a:t>
            </a:r>
            <a:r>
              <a:rPr lang="en-IN" b="1" dirty="0"/>
              <a:t>, Power BI, Tableau</a:t>
            </a:r>
            <a:endParaRPr lang="en-IN" dirty="0"/>
          </a:p>
        </p:txBody>
      </p:sp>
    </p:spTree>
    <p:extLst>
      <p:ext uri="{BB962C8B-B14F-4D97-AF65-F5344CB8AC3E}">
        <p14:creationId xmlns:p14="http://schemas.microsoft.com/office/powerpoint/2010/main" val="1263494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1BA1B-9BB9-4141-9FF3-93005A089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3" name="Rectangle 2">
            <a:extLst>
              <a:ext uri="{FF2B5EF4-FFF2-40B4-BE49-F238E27FC236}">
                <a16:creationId xmlns:a16="http://schemas.microsoft.com/office/drawing/2014/main" id="{12A7EF82-CC53-45D3-B5E7-F023EB2AFBCB}"/>
              </a:ext>
            </a:extLst>
          </p:cNvPr>
          <p:cNvSpPr/>
          <p:nvPr/>
        </p:nvSpPr>
        <p:spPr>
          <a:xfrm>
            <a:off x="0" y="0"/>
            <a:ext cx="9079706" cy="2246769"/>
          </a:xfrm>
          <a:prstGeom prst="rect">
            <a:avLst/>
          </a:prstGeom>
        </p:spPr>
        <p:txBody>
          <a:bodyPr wrap="square">
            <a:spAutoFit/>
          </a:bodyPr>
          <a:lstStyle/>
          <a:p>
            <a:pPr marL="342900" indent="-342900">
              <a:buFont typeface="+mj-lt"/>
              <a:buAutoNum type="arabicPeriod" startAt="5"/>
            </a:pPr>
            <a:r>
              <a:rPr lang="en-IN" b="1" dirty="0"/>
              <a:t>Feature Engineering ⚙️</a:t>
            </a:r>
          </a:p>
          <a:p>
            <a:r>
              <a:rPr lang="en-IN" dirty="0"/>
              <a:t>✔ Create new meaningful features from raw data to improve model accuracy.</a:t>
            </a:r>
            <a:br>
              <a:rPr lang="en-IN" dirty="0"/>
            </a:br>
            <a:r>
              <a:rPr lang="en-IN" dirty="0"/>
              <a:t>✔ Select the most relevant features and remove irrelevant ones (</a:t>
            </a:r>
            <a:r>
              <a:rPr lang="en-IN" b="1" dirty="0"/>
              <a:t>Dimensionality Reduction</a:t>
            </a:r>
            <a:r>
              <a:rPr lang="en-IN" dirty="0"/>
              <a:t>).</a:t>
            </a:r>
          </a:p>
          <a:p>
            <a:endParaRPr lang="en-IN" dirty="0"/>
          </a:p>
          <a:p>
            <a:r>
              <a:rPr lang="en-IN" dirty="0"/>
              <a:t>✅ </a:t>
            </a:r>
            <a:r>
              <a:rPr lang="en-IN" b="1" dirty="0"/>
              <a:t>Techniques:</a:t>
            </a:r>
            <a:endParaRPr lang="en-IN" dirty="0"/>
          </a:p>
          <a:p>
            <a:pPr>
              <a:buFont typeface="Arial" panose="020B0604020202020204" pitchFamily="34" charset="0"/>
              <a:buChar char="•"/>
            </a:pPr>
            <a:r>
              <a:rPr lang="en-IN" b="1" dirty="0"/>
              <a:t>Feature Scaling</a:t>
            </a:r>
            <a:r>
              <a:rPr lang="en-IN" dirty="0"/>
              <a:t> (Normalization, Standardization)</a:t>
            </a:r>
          </a:p>
          <a:p>
            <a:pPr>
              <a:buFont typeface="Arial" panose="020B0604020202020204" pitchFamily="34" charset="0"/>
              <a:buChar char="•"/>
            </a:pPr>
            <a:r>
              <a:rPr lang="en-IN" b="1" dirty="0"/>
              <a:t>Feature Selection</a:t>
            </a:r>
            <a:r>
              <a:rPr lang="en-IN" dirty="0"/>
              <a:t> (PCA, LASSO, Correlation Analysis)</a:t>
            </a:r>
          </a:p>
          <a:p>
            <a:pPr>
              <a:buFont typeface="Arial" panose="020B0604020202020204" pitchFamily="34" charset="0"/>
              <a:buChar char="•"/>
            </a:pPr>
            <a:r>
              <a:rPr lang="en-IN" b="1" dirty="0"/>
              <a:t>Feature Creation</a:t>
            </a:r>
            <a:r>
              <a:rPr lang="en-IN" dirty="0"/>
              <a:t> (Combining variables, Date-Time Features)</a:t>
            </a:r>
          </a:p>
          <a:p>
            <a:endParaRPr lang="en-IN" dirty="0"/>
          </a:p>
          <a:p>
            <a:r>
              <a:rPr lang="en-IN" dirty="0"/>
              <a:t>📌 </a:t>
            </a:r>
            <a:r>
              <a:rPr lang="en-IN" b="1" dirty="0"/>
              <a:t>Tools:</a:t>
            </a:r>
            <a:r>
              <a:rPr lang="en-IN" dirty="0"/>
              <a:t> </a:t>
            </a:r>
            <a:r>
              <a:rPr lang="en-IN" b="1" dirty="0" err="1"/>
              <a:t>Scikit</a:t>
            </a:r>
            <a:r>
              <a:rPr lang="en-IN" b="1" dirty="0"/>
              <a:t>-learn, </a:t>
            </a:r>
            <a:r>
              <a:rPr lang="en-IN" b="1" dirty="0" err="1"/>
              <a:t>Featuretools</a:t>
            </a:r>
            <a:r>
              <a:rPr lang="en-IN" b="1" dirty="0"/>
              <a:t>, PCA</a:t>
            </a:r>
            <a:endParaRPr lang="en-IN" dirty="0"/>
          </a:p>
        </p:txBody>
      </p:sp>
      <p:sp>
        <p:nvSpPr>
          <p:cNvPr id="4" name="Rectangle 3">
            <a:extLst>
              <a:ext uri="{FF2B5EF4-FFF2-40B4-BE49-F238E27FC236}">
                <a16:creationId xmlns:a16="http://schemas.microsoft.com/office/drawing/2014/main" id="{529B7195-63A4-44B3-9155-B08EFDF11AC1}"/>
              </a:ext>
            </a:extLst>
          </p:cNvPr>
          <p:cNvSpPr/>
          <p:nvPr/>
        </p:nvSpPr>
        <p:spPr>
          <a:xfrm>
            <a:off x="64293" y="2453938"/>
            <a:ext cx="8815387" cy="2677656"/>
          </a:xfrm>
          <a:prstGeom prst="rect">
            <a:avLst/>
          </a:prstGeom>
        </p:spPr>
        <p:txBody>
          <a:bodyPr wrap="square">
            <a:spAutoFit/>
          </a:bodyPr>
          <a:lstStyle/>
          <a:p>
            <a:pPr marL="342900" indent="-342900">
              <a:buFont typeface="+mj-lt"/>
              <a:buAutoNum type="arabicPeriod" startAt="6"/>
            </a:pPr>
            <a:r>
              <a:rPr lang="en-IN" b="1" dirty="0"/>
              <a:t>Model Selection &amp; Training 🤖</a:t>
            </a:r>
          </a:p>
          <a:p>
            <a:r>
              <a:rPr lang="en-IN" dirty="0"/>
              <a:t>✔ Choose the right </a:t>
            </a:r>
            <a:r>
              <a:rPr lang="en-IN" b="1" dirty="0"/>
              <a:t>machine learning model</a:t>
            </a:r>
            <a:r>
              <a:rPr lang="en-IN" dirty="0"/>
              <a:t> based on the problem type:</a:t>
            </a:r>
          </a:p>
          <a:p>
            <a:endParaRPr lang="en-IN" dirty="0"/>
          </a:p>
          <a:p>
            <a:pPr>
              <a:buFont typeface="Arial" panose="020B0604020202020204" pitchFamily="34" charset="0"/>
              <a:buChar char="•"/>
            </a:pPr>
            <a:r>
              <a:rPr lang="en-IN" b="1" dirty="0"/>
              <a:t>Regression (Continuous Output)</a:t>
            </a:r>
            <a:r>
              <a:rPr lang="en-IN" dirty="0"/>
              <a:t>: Linear Regression, Decision Trees</a:t>
            </a:r>
          </a:p>
          <a:p>
            <a:pPr>
              <a:buFont typeface="Arial" panose="020B0604020202020204" pitchFamily="34" charset="0"/>
              <a:buChar char="•"/>
            </a:pPr>
            <a:r>
              <a:rPr lang="en-IN" b="1" dirty="0"/>
              <a:t>Classification (Categorical Output)</a:t>
            </a:r>
            <a:r>
              <a:rPr lang="en-IN" dirty="0"/>
              <a:t>: Logistic Regression, Random Forest, SVM</a:t>
            </a:r>
          </a:p>
          <a:p>
            <a:pPr>
              <a:buFont typeface="Arial" panose="020B0604020202020204" pitchFamily="34" charset="0"/>
              <a:buChar char="•"/>
            </a:pPr>
            <a:r>
              <a:rPr lang="en-IN" b="1" dirty="0"/>
              <a:t>Clustering (Unsupervised Learning)</a:t>
            </a:r>
            <a:r>
              <a:rPr lang="en-IN" dirty="0"/>
              <a:t>: K-Means, Hierarchical Clustering</a:t>
            </a:r>
            <a:br>
              <a:rPr lang="en-IN" dirty="0"/>
            </a:br>
            <a:r>
              <a:rPr lang="en-IN" dirty="0"/>
              <a:t>✔ Train models on </a:t>
            </a:r>
            <a:r>
              <a:rPr lang="en-IN" b="1" dirty="0"/>
              <a:t>training data</a:t>
            </a:r>
            <a:r>
              <a:rPr lang="en-IN" dirty="0"/>
              <a:t> and evaluate their performance.</a:t>
            </a:r>
          </a:p>
          <a:p>
            <a:pPr>
              <a:buFont typeface="Arial" panose="020B0604020202020204" pitchFamily="34" charset="0"/>
              <a:buChar char="•"/>
            </a:pPr>
            <a:endParaRPr lang="en-IN" dirty="0"/>
          </a:p>
          <a:p>
            <a:r>
              <a:rPr lang="en-IN" dirty="0"/>
              <a:t>📌 </a:t>
            </a:r>
            <a:r>
              <a:rPr lang="en-IN" b="1" dirty="0"/>
              <a:t>Tools:</a:t>
            </a:r>
            <a:r>
              <a:rPr lang="en-IN" dirty="0"/>
              <a:t> </a:t>
            </a:r>
            <a:r>
              <a:rPr lang="en-IN" b="1" dirty="0" err="1"/>
              <a:t>Scikit</a:t>
            </a:r>
            <a:r>
              <a:rPr lang="en-IN" b="1" dirty="0"/>
              <a:t>-learn, TensorFlow, </a:t>
            </a:r>
            <a:r>
              <a:rPr lang="en-IN" b="1" dirty="0" err="1"/>
              <a:t>PyTorch</a:t>
            </a:r>
            <a:r>
              <a:rPr lang="en-IN" b="1" dirty="0"/>
              <a:t>, </a:t>
            </a:r>
            <a:r>
              <a:rPr lang="en-IN" b="1" dirty="0" err="1"/>
              <a:t>XGBoost</a:t>
            </a:r>
            <a:endParaRPr lang="en-IN" b="1" dirty="0"/>
          </a:p>
          <a:p>
            <a:endParaRPr lang="en-US" b="1" dirty="0"/>
          </a:p>
          <a:p>
            <a:r>
              <a:rPr lang="en-US" b="1" dirty="0"/>
              <a:t>F</a:t>
            </a:r>
            <a:r>
              <a:rPr lang="en-IN" b="1" dirty="0" err="1"/>
              <a:t>urther</a:t>
            </a:r>
            <a:r>
              <a:rPr lang="en-IN" b="1" dirty="0"/>
              <a:t> is Model Deployment </a:t>
            </a:r>
          </a:p>
          <a:p>
            <a:endParaRPr lang="en-IN" dirty="0"/>
          </a:p>
        </p:txBody>
      </p:sp>
    </p:spTree>
    <p:extLst>
      <p:ext uri="{BB962C8B-B14F-4D97-AF65-F5344CB8AC3E}">
        <p14:creationId xmlns:p14="http://schemas.microsoft.com/office/powerpoint/2010/main" val="148194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2781300" y="1123950"/>
            <a:ext cx="59436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 Science Foundation</a:t>
            </a:r>
            <a:endParaRPr/>
          </a:p>
        </p:txBody>
      </p:sp>
      <p:sp>
        <p:nvSpPr>
          <p:cNvPr id="110" name="Google Shape;110;p1"/>
          <p:cNvSpPr txBox="1">
            <a:spLocks noGrp="1"/>
          </p:cNvSpPr>
          <p:nvPr>
            <p:ph type="subTitle" idx="1"/>
          </p:nvPr>
        </p:nvSpPr>
        <p:spPr>
          <a:xfrm>
            <a:off x="3321363" y="2226469"/>
            <a:ext cx="4267200" cy="38386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00000"/>
              </a:lnSpc>
              <a:spcBef>
                <a:spcPts val="0"/>
              </a:spcBef>
              <a:spcAft>
                <a:spcPts val="0"/>
              </a:spcAft>
              <a:buClr>
                <a:srgbClr val="888888"/>
              </a:buClr>
              <a:buSzPct val="100000"/>
              <a:buNone/>
            </a:pPr>
            <a:r>
              <a:rPr lang="en-US" sz="2400"/>
              <a:t>Accredited by IABAC™</a:t>
            </a:r>
            <a:endParaRPr/>
          </a:p>
        </p:txBody>
      </p:sp>
      <p:sp>
        <p:nvSpPr>
          <p:cNvPr id="111" name="Google Shape;111;p1"/>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pic>
        <p:nvPicPr>
          <p:cNvPr id="112" name="Google Shape;112;p1" descr="Image result"/>
          <p:cNvPicPr preferRelativeResize="0"/>
          <p:nvPr/>
        </p:nvPicPr>
        <p:blipFill rotWithShape="1">
          <a:blip r:embed="rId3">
            <a:alphaModFix/>
          </a:blip>
          <a:srcRect/>
          <a:stretch/>
        </p:blipFill>
        <p:spPr>
          <a:xfrm>
            <a:off x="352933" y="971550"/>
            <a:ext cx="2184047" cy="2876550"/>
          </a:xfrm>
          <a:prstGeom prst="rect">
            <a:avLst/>
          </a:prstGeom>
          <a:noFill/>
          <a:ln>
            <a:noFill/>
          </a:ln>
        </p:spPr>
      </p:pic>
      <p:pic>
        <p:nvPicPr>
          <p:cNvPr id="113" name="Google Shape;113;p1" descr="Logo&#10;&#10;Description automatically generated"/>
          <p:cNvPicPr preferRelativeResize="0"/>
          <p:nvPr/>
        </p:nvPicPr>
        <p:blipFill rotWithShape="1">
          <a:blip r:embed="rId4">
            <a:alphaModFix/>
          </a:blip>
          <a:srcRect/>
          <a:stretch/>
        </p:blipFill>
        <p:spPr>
          <a:xfrm>
            <a:off x="4807263" y="2673549"/>
            <a:ext cx="1295400" cy="130058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3"/>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Data Science Roles</a:t>
            </a:r>
            <a:endParaRPr/>
          </a:p>
        </p:txBody>
      </p:sp>
      <p:sp>
        <p:nvSpPr>
          <p:cNvPr id="587" name="Google Shape;587;p43"/>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42E-54D2-4CF9-A0F7-8B41623C31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69F9B8-B4F7-44D1-ABD3-755E97A7BA1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102FF02-4F98-4E6C-98A1-F446720C3C5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74989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23118ae96f2_0_0"/>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Science Roles</a:t>
            </a:r>
            <a:endParaRPr/>
          </a:p>
        </p:txBody>
      </p:sp>
      <p:sp>
        <p:nvSpPr>
          <p:cNvPr id="593" name="Google Shape;593;g23118ae96f2_0_0"/>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72</a:t>
            </a:fld>
            <a:endParaRPr/>
          </a:p>
        </p:txBody>
      </p:sp>
      <p:pic>
        <p:nvPicPr>
          <p:cNvPr id="594" name="Google Shape;594;g23118ae96f2_0_0" descr="Data Science Developers"/>
          <p:cNvPicPr preferRelativeResize="0"/>
          <p:nvPr/>
        </p:nvPicPr>
        <p:blipFill rotWithShape="1">
          <a:blip r:embed="rId3">
            <a:alphaModFix/>
          </a:blip>
          <a:srcRect/>
          <a:stretch/>
        </p:blipFill>
        <p:spPr>
          <a:xfrm>
            <a:off x="1334321" y="791184"/>
            <a:ext cx="1538325" cy="1238251"/>
          </a:xfrm>
          <a:prstGeom prst="rect">
            <a:avLst/>
          </a:prstGeom>
          <a:noFill/>
          <a:ln>
            <a:noFill/>
          </a:ln>
        </p:spPr>
      </p:pic>
      <p:pic>
        <p:nvPicPr>
          <p:cNvPr id="595" name="Google Shape;595;g23118ae96f2_0_0" descr="Data Science Big Data Specialists"/>
          <p:cNvPicPr preferRelativeResize="0"/>
          <p:nvPr/>
        </p:nvPicPr>
        <p:blipFill rotWithShape="1">
          <a:blip r:embed="rId4">
            <a:alphaModFix/>
          </a:blip>
          <a:srcRect/>
          <a:stretch/>
        </p:blipFill>
        <p:spPr>
          <a:xfrm>
            <a:off x="7553401" y="883017"/>
            <a:ext cx="1371600" cy="1156354"/>
          </a:xfrm>
          <a:prstGeom prst="rect">
            <a:avLst/>
          </a:prstGeom>
          <a:noFill/>
          <a:ln>
            <a:noFill/>
          </a:ln>
        </p:spPr>
      </p:pic>
      <p:pic>
        <p:nvPicPr>
          <p:cNvPr id="596" name="Google Shape;596;g23118ae96f2_0_0" descr="Data Science Researchers"/>
          <p:cNvPicPr preferRelativeResize="0"/>
          <p:nvPr/>
        </p:nvPicPr>
        <p:blipFill rotWithShape="1">
          <a:blip r:embed="rId5">
            <a:alphaModFix/>
          </a:blip>
          <a:srcRect/>
          <a:stretch/>
        </p:blipFill>
        <p:spPr>
          <a:xfrm>
            <a:off x="533400" y="3640658"/>
            <a:ext cx="1547144" cy="1178252"/>
          </a:xfrm>
          <a:prstGeom prst="rect">
            <a:avLst/>
          </a:prstGeom>
          <a:noFill/>
          <a:ln>
            <a:noFill/>
          </a:ln>
        </p:spPr>
      </p:pic>
      <p:pic>
        <p:nvPicPr>
          <p:cNvPr id="597" name="Google Shape;597;g23118ae96f2_0_0" descr="Data Science Analysts"/>
          <p:cNvPicPr preferRelativeResize="0"/>
          <p:nvPr/>
        </p:nvPicPr>
        <p:blipFill rotWithShape="1">
          <a:blip r:embed="rId6">
            <a:alphaModFix/>
          </a:blip>
          <a:srcRect/>
          <a:stretch/>
        </p:blipFill>
        <p:spPr>
          <a:xfrm>
            <a:off x="7410911" y="2863378"/>
            <a:ext cx="1524000" cy="1443464"/>
          </a:xfrm>
          <a:prstGeom prst="rect">
            <a:avLst/>
          </a:prstGeom>
          <a:noFill/>
          <a:ln>
            <a:noFill/>
          </a:ln>
        </p:spPr>
      </p:pic>
      <p:pic>
        <p:nvPicPr>
          <p:cNvPr id="598" name="Google Shape;598;g23118ae96f2_0_0" descr="Data Science Business Person"/>
          <p:cNvPicPr preferRelativeResize="0"/>
          <p:nvPr/>
        </p:nvPicPr>
        <p:blipFill rotWithShape="1">
          <a:blip r:embed="rId7">
            <a:alphaModFix/>
          </a:blip>
          <a:srcRect/>
          <a:stretch/>
        </p:blipFill>
        <p:spPr>
          <a:xfrm>
            <a:off x="3866646" y="3517731"/>
            <a:ext cx="1504578" cy="1276350"/>
          </a:xfrm>
          <a:prstGeom prst="rect">
            <a:avLst/>
          </a:prstGeom>
          <a:noFill/>
          <a:ln>
            <a:noFill/>
          </a:ln>
        </p:spPr>
      </p:pic>
      <p:pic>
        <p:nvPicPr>
          <p:cNvPr id="599" name="Google Shape;599;g23118ae96f2_0_0" descr="Data Science Professional"/>
          <p:cNvPicPr preferRelativeResize="0"/>
          <p:nvPr/>
        </p:nvPicPr>
        <p:blipFill rotWithShape="1">
          <a:blip r:embed="rId8">
            <a:alphaModFix/>
          </a:blip>
          <a:srcRect/>
          <a:stretch/>
        </p:blipFill>
        <p:spPr>
          <a:xfrm>
            <a:off x="4699700" y="1832823"/>
            <a:ext cx="1524000" cy="1341394"/>
          </a:xfrm>
          <a:prstGeom prst="rect">
            <a:avLst/>
          </a:prstGeom>
          <a:noFill/>
          <a:ln>
            <a:noFill/>
          </a:ln>
        </p:spPr>
      </p:pic>
      <p:sp>
        <p:nvSpPr>
          <p:cNvPr id="600" name="Google Shape;600;g23118ae96f2_0_0"/>
          <p:cNvSpPr/>
          <p:nvPr/>
        </p:nvSpPr>
        <p:spPr>
          <a:xfrm>
            <a:off x="2241019" y="4060507"/>
            <a:ext cx="1208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Researchers</a:t>
            </a:r>
            <a:endParaRPr sz="1400" b="0" i="0" u="none" strike="noStrike" cap="none">
              <a:solidFill>
                <a:srgbClr val="000000"/>
              </a:solidFill>
              <a:latin typeface="Arial"/>
              <a:ea typeface="Arial"/>
              <a:cs typeface="Arial"/>
              <a:sym typeface="Arial"/>
            </a:endParaRPr>
          </a:p>
        </p:txBody>
      </p:sp>
      <p:sp>
        <p:nvSpPr>
          <p:cNvPr id="601" name="Google Shape;601;g23118ae96f2_0_0"/>
          <p:cNvSpPr/>
          <p:nvPr/>
        </p:nvSpPr>
        <p:spPr>
          <a:xfrm>
            <a:off x="3083348" y="1195493"/>
            <a:ext cx="2268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Data Science Developers</a:t>
            </a:r>
            <a:endParaRPr sz="1400" b="0" i="0" u="none" strike="noStrike" cap="none">
              <a:solidFill>
                <a:srgbClr val="000000"/>
              </a:solidFill>
              <a:latin typeface="Arial"/>
              <a:ea typeface="Arial"/>
              <a:cs typeface="Arial"/>
              <a:sym typeface="Arial"/>
            </a:endParaRPr>
          </a:p>
        </p:txBody>
      </p:sp>
      <p:sp>
        <p:nvSpPr>
          <p:cNvPr id="602" name="Google Shape;602;g23118ae96f2_0_0"/>
          <p:cNvSpPr/>
          <p:nvPr/>
        </p:nvSpPr>
        <p:spPr>
          <a:xfrm>
            <a:off x="5690300" y="1170072"/>
            <a:ext cx="181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Big Data Specialists</a:t>
            </a:r>
            <a:endParaRPr sz="1400" b="0" i="0" u="none" strike="noStrike" cap="none">
              <a:solidFill>
                <a:srgbClr val="000000"/>
              </a:solidFill>
              <a:latin typeface="Arial"/>
              <a:ea typeface="Arial"/>
              <a:cs typeface="Arial"/>
              <a:sym typeface="Arial"/>
            </a:endParaRPr>
          </a:p>
        </p:txBody>
      </p:sp>
      <p:sp>
        <p:nvSpPr>
          <p:cNvPr id="603" name="Google Shape;603;g23118ae96f2_0_0"/>
          <p:cNvSpPr/>
          <p:nvPr/>
        </p:nvSpPr>
        <p:spPr>
          <a:xfrm>
            <a:off x="6501562" y="3435236"/>
            <a:ext cx="8991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Analysts</a:t>
            </a:r>
            <a:endParaRPr sz="1400" b="0" i="0" u="none" strike="noStrike" cap="none">
              <a:solidFill>
                <a:srgbClr val="000000"/>
              </a:solidFill>
              <a:latin typeface="Arial"/>
              <a:ea typeface="Arial"/>
              <a:cs typeface="Arial"/>
              <a:sym typeface="Arial"/>
            </a:endParaRPr>
          </a:p>
        </p:txBody>
      </p:sp>
      <p:sp>
        <p:nvSpPr>
          <p:cNvPr id="604" name="Google Shape;604;g23118ae96f2_0_0"/>
          <p:cNvSpPr/>
          <p:nvPr/>
        </p:nvSpPr>
        <p:spPr>
          <a:xfrm>
            <a:off x="5486400" y="4137565"/>
            <a:ext cx="1547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Business Person</a:t>
            </a:r>
            <a:endParaRPr sz="1400" b="0" i="0" u="none" strike="noStrike" cap="none">
              <a:solidFill>
                <a:srgbClr val="000000"/>
              </a:solidFill>
              <a:latin typeface="Arial"/>
              <a:ea typeface="Arial"/>
              <a:cs typeface="Arial"/>
              <a:sym typeface="Arial"/>
            </a:endParaRPr>
          </a:p>
        </p:txBody>
      </p:sp>
      <p:sp>
        <p:nvSpPr>
          <p:cNvPr id="605" name="Google Shape;605;g23118ae96f2_0_0"/>
          <p:cNvSpPr/>
          <p:nvPr/>
        </p:nvSpPr>
        <p:spPr>
          <a:xfrm>
            <a:off x="6258716" y="2340158"/>
            <a:ext cx="1490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95959"/>
                </a:solidFill>
                <a:latin typeface="Calibri"/>
                <a:ea typeface="Calibri"/>
                <a:cs typeface="Calibri"/>
                <a:sym typeface="Calibri"/>
              </a:rPr>
              <a:t>Data Scientist</a:t>
            </a:r>
            <a:endParaRPr sz="1400" b="0" i="0" u="none" strike="noStrike" cap="none">
              <a:solidFill>
                <a:srgbClr val="000000"/>
              </a:solidFill>
              <a:latin typeface="Arial"/>
              <a:ea typeface="Arial"/>
              <a:cs typeface="Arial"/>
              <a:sym typeface="Arial"/>
            </a:endParaRPr>
          </a:p>
        </p:txBody>
      </p:sp>
      <p:pic>
        <p:nvPicPr>
          <p:cNvPr id="606" name="Google Shape;606;g23118ae96f2_0_0" descr="Data Science Engineers"/>
          <p:cNvPicPr preferRelativeResize="0"/>
          <p:nvPr/>
        </p:nvPicPr>
        <p:blipFill rotWithShape="1">
          <a:blip r:embed="rId9">
            <a:alphaModFix/>
          </a:blip>
          <a:srcRect/>
          <a:stretch/>
        </p:blipFill>
        <p:spPr>
          <a:xfrm>
            <a:off x="151460" y="2004135"/>
            <a:ext cx="2311023" cy="1405815"/>
          </a:xfrm>
          <a:prstGeom prst="rect">
            <a:avLst/>
          </a:prstGeom>
          <a:noFill/>
          <a:ln>
            <a:noFill/>
          </a:ln>
        </p:spPr>
      </p:pic>
      <p:sp>
        <p:nvSpPr>
          <p:cNvPr id="607" name="Google Shape;607;g23118ae96f2_0_0"/>
          <p:cNvSpPr/>
          <p:nvPr/>
        </p:nvSpPr>
        <p:spPr>
          <a:xfrm>
            <a:off x="2760374" y="2524824"/>
            <a:ext cx="1457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595959"/>
                </a:solidFill>
                <a:latin typeface="Calibri"/>
                <a:ea typeface="Calibri"/>
                <a:cs typeface="Calibri"/>
                <a:sym typeface="Calibri"/>
              </a:rPr>
              <a:t>Infra Engineers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500"/>
                                        <p:tgtEl>
                                          <p:spTgt spid="5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1"/>
                                        </p:tgtEl>
                                        <p:attrNameLst>
                                          <p:attrName>style.visibility</p:attrName>
                                        </p:attrNameLst>
                                      </p:cBhvr>
                                      <p:to>
                                        <p:strVal val="visible"/>
                                      </p:to>
                                    </p:set>
                                    <p:animEffect transition="in" filter="fade">
                                      <p:cBhvr>
                                        <p:cTn id="11" dur="500"/>
                                        <p:tgtEl>
                                          <p:spTgt spid="60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97"/>
                                        </p:tgtEl>
                                        <p:attrNameLst>
                                          <p:attrName>style.visibility</p:attrName>
                                        </p:attrNameLst>
                                      </p:cBhvr>
                                      <p:to>
                                        <p:strVal val="visible"/>
                                      </p:to>
                                    </p:set>
                                    <p:animEffect transition="in" filter="fade">
                                      <p:cBhvr>
                                        <p:cTn id="16" dur="500"/>
                                        <p:tgtEl>
                                          <p:spTgt spid="59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03"/>
                                        </p:tgtEl>
                                        <p:attrNameLst>
                                          <p:attrName>style.visibility</p:attrName>
                                        </p:attrNameLst>
                                      </p:cBhvr>
                                      <p:to>
                                        <p:strVal val="visible"/>
                                      </p:to>
                                    </p:set>
                                    <p:animEffect transition="in" filter="fade">
                                      <p:cBhvr>
                                        <p:cTn id="20" dur="500"/>
                                        <p:tgtEl>
                                          <p:spTgt spid="6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96"/>
                                        </p:tgtEl>
                                        <p:attrNameLst>
                                          <p:attrName>style.visibility</p:attrName>
                                        </p:attrNameLst>
                                      </p:cBhvr>
                                      <p:to>
                                        <p:strVal val="visible"/>
                                      </p:to>
                                    </p:set>
                                    <p:animEffect transition="in" filter="fade">
                                      <p:cBhvr>
                                        <p:cTn id="25" dur="500"/>
                                        <p:tgtEl>
                                          <p:spTgt spid="59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00"/>
                                        </p:tgtEl>
                                        <p:attrNameLst>
                                          <p:attrName>style.visibility</p:attrName>
                                        </p:attrNameLst>
                                      </p:cBhvr>
                                      <p:to>
                                        <p:strVal val="visible"/>
                                      </p:to>
                                    </p:set>
                                    <p:animEffect transition="in" filter="fade">
                                      <p:cBhvr>
                                        <p:cTn id="29" dur="500"/>
                                        <p:tgtEl>
                                          <p:spTgt spid="60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5"/>
                                        </p:tgtEl>
                                        <p:attrNameLst>
                                          <p:attrName>style.visibility</p:attrName>
                                        </p:attrNameLst>
                                      </p:cBhvr>
                                      <p:to>
                                        <p:strVal val="visible"/>
                                      </p:to>
                                    </p:set>
                                    <p:animEffect transition="in" filter="fade">
                                      <p:cBhvr>
                                        <p:cTn id="34" dur="500"/>
                                        <p:tgtEl>
                                          <p:spTgt spid="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06"/>
                                        </p:tgtEl>
                                        <p:attrNameLst>
                                          <p:attrName>style.visibility</p:attrName>
                                        </p:attrNameLst>
                                      </p:cBhvr>
                                      <p:to>
                                        <p:strVal val="visible"/>
                                      </p:to>
                                    </p:set>
                                    <p:animEffect transition="in" filter="fade">
                                      <p:cBhvr>
                                        <p:cTn id="39" dur="500"/>
                                        <p:tgtEl>
                                          <p:spTgt spid="60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02"/>
                                        </p:tgtEl>
                                        <p:attrNameLst>
                                          <p:attrName>style.visibility</p:attrName>
                                        </p:attrNameLst>
                                      </p:cBhvr>
                                      <p:to>
                                        <p:strVal val="visible"/>
                                      </p:to>
                                    </p:set>
                                    <p:animEffect transition="in" filter="fade">
                                      <p:cBhvr>
                                        <p:cTn id="43" dur="500"/>
                                        <p:tgtEl>
                                          <p:spTgt spid="6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98"/>
                                        </p:tgtEl>
                                        <p:attrNameLst>
                                          <p:attrName>style.visibility</p:attrName>
                                        </p:attrNameLst>
                                      </p:cBhvr>
                                      <p:to>
                                        <p:strVal val="visible"/>
                                      </p:to>
                                    </p:set>
                                    <p:animEffect transition="in" filter="fade">
                                      <p:cBhvr>
                                        <p:cTn id="48" dur="500"/>
                                        <p:tgtEl>
                                          <p:spTgt spid="598"/>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604"/>
                                        </p:tgtEl>
                                        <p:attrNameLst>
                                          <p:attrName>style.visibility</p:attrName>
                                        </p:attrNameLst>
                                      </p:cBhvr>
                                      <p:to>
                                        <p:strVal val="visible"/>
                                      </p:to>
                                    </p:set>
                                    <p:animEffect transition="in" filter="fade">
                                      <p:cBhvr>
                                        <p:cTn id="52" dur="500"/>
                                        <p:tgtEl>
                                          <p:spTgt spid="60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99"/>
                                        </p:tgtEl>
                                        <p:attrNameLst>
                                          <p:attrName>style.visibility</p:attrName>
                                        </p:attrNameLst>
                                      </p:cBhvr>
                                      <p:to>
                                        <p:strVal val="visible"/>
                                      </p:to>
                                    </p:set>
                                    <p:animEffect transition="in" filter="fade">
                                      <p:cBhvr>
                                        <p:cTn id="57" dur="500"/>
                                        <p:tgtEl>
                                          <p:spTgt spid="59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605"/>
                                        </p:tgtEl>
                                        <p:attrNameLst>
                                          <p:attrName>style.visibility</p:attrName>
                                        </p:attrNameLst>
                                      </p:cBhvr>
                                      <p:to>
                                        <p:strVal val="visible"/>
                                      </p:to>
                                    </p:set>
                                    <p:animEffect transition="in" filter="fade">
                                      <p:cBhvr>
                                        <p:cTn id="61" dur="500"/>
                                        <p:tgtEl>
                                          <p:spTgt spid="605"/>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607"/>
                                        </p:tgtEl>
                                        <p:attrNameLst>
                                          <p:attrName>style.visibility</p:attrName>
                                        </p:attrNameLst>
                                      </p:cBhvr>
                                      <p:to>
                                        <p:strVal val="visible"/>
                                      </p:to>
                                    </p:set>
                                    <p:animEffect transition="in" filter="fade">
                                      <p:cBhvr>
                                        <p:cTn id="65" dur="5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23118ae96f2_0_19"/>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DS Infrastructure Engineers</a:t>
            </a:r>
            <a:endParaRPr/>
          </a:p>
        </p:txBody>
      </p:sp>
      <p:sp>
        <p:nvSpPr>
          <p:cNvPr id="613" name="Google Shape;613;g23118ae96f2_0_19"/>
          <p:cNvSpPr txBox="1">
            <a:spLocks noGrp="1"/>
          </p:cNvSpPr>
          <p:nvPr>
            <p:ph type="body" idx="1"/>
          </p:nvPr>
        </p:nvSpPr>
        <p:spPr>
          <a:xfrm>
            <a:off x="457200" y="1200151"/>
            <a:ext cx="4953000" cy="33945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000"/>
              <a:buChar char="•"/>
            </a:pPr>
            <a:r>
              <a:rPr lang="en-US" sz="2000"/>
              <a:t>Data Science Engineers are hard-core techies who deal with Data Science Infrastructure, ie., hardware, software applications and other aspects to get the back end of Data Science up and running. </a:t>
            </a:r>
            <a:endParaRPr/>
          </a:p>
          <a:p>
            <a:pPr marL="342900" lvl="0" indent="-342900" algn="l" rtl="0">
              <a:lnSpc>
                <a:spcPct val="100000"/>
              </a:lnSpc>
              <a:spcBef>
                <a:spcPts val="400"/>
              </a:spcBef>
              <a:spcAft>
                <a:spcPts val="0"/>
              </a:spcAft>
              <a:buClr>
                <a:schemeClr val="dk1"/>
              </a:buClr>
              <a:buSzPts val="2000"/>
              <a:buChar char="•"/>
            </a:pPr>
            <a:r>
              <a:rPr lang="en-US" sz="2000"/>
              <a:t>They set up the entire IT infrastructure from servers, networks to processes, also manage it such as infrastructure monitoring, application management, database administration etc.,</a:t>
            </a:r>
            <a:endParaRPr/>
          </a:p>
        </p:txBody>
      </p:sp>
      <p:sp>
        <p:nvSpPr>
          <p:cNvPr id="614" name="Google Shape;614;g23118ae96f2_0_19"/>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73</a:t>
            </a:fld>
            <a:endParaRPr/>
          </a:p>
        </p:txBody>
      </p:sp>
      <p:pic>
        <p:nvPicPr>
          <p:cNvPr id="615" name="Google Shape;615;g23118ae96f2_0_19" descr="Data Science Engineers"/>
          <p:cNvPicPr preferRelativeResize="0"/>
          <p:nvPr/>
        </p:nvPicPr>
        <p:blipFill rotWithShape="1">
          <a:blip r:embed="rId3">
            <a:alphaModFix/>
          </a:blip>
          <a:srcRect/>
          <a:stretch/>
        </p:blipFill>
        <p:spPr>
          <a:xfrm>
            <a:off x="5382649" y="1200151"/>
            <a:ext cx="3761351" cy="2288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5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23118ae96f2_0_26"/>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Science Developers</a:t>
            </a:r>
            <a:endParaRPr/>
          </a:p>
        </p:txBody>
      </p:sp>
      <p:sp>
        <p:nvSpPr>
          <p:cNvPr id="621" name="Google Shape;621;g23118ae96f2_0_26"/>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74</a:t>
            </a:fld>
            <a:endParaRPr/>
          </a:p>
        </p:txBody>
      </p:sp>
      <p:pic>
        <p:nvPicPr>
          <p:cNvPr id="622" name="Google Shape;622;g23118ae96f2_0_26" descr="Data Science Developers"/>
          <p:cNvPicPr preferRelativeResize="0"/>
          <p:nvPr/>
        </p:nvPicPr>
        <p:blipFill rotWithShape="1">
          <a:blip r:embed="rId3">
            <a:alphaModFix/>
          </a:blip>
          <a:srcRect/>
          <a:stretch/>
        </p:blipFill>
        <p:spPr>
          <a:xfrm>
            <a:off x="468630" y="1352550"/>
            <a:ext cx="2676525" cy="2476500"/>
          </a:xfrm>
          <a:prstGeom prst="rect">
            <a:avLst/>
          </a:prstGeom>
          <a:noFill/>
          <a:ln>
            <a:noFill/>
          </a:ln>
        </p:spPr>
      </p:pic>
      <p:sp>
        <p:nvSpPr>
          <p:cNvPr id="623" name="Google Shape;623;g23118ae96f2_0_26"/>
          <p:cNvSpPr txBox="1"/>
          <p:nvPr/>
        </p:nvSpPr>
        <p:spPr>
          <a:xfrm>
            <a:off x="3352800" y="859631"/>
            <a:ext cx="5638800" cy="36933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Data Science Developers are the ones, who code the models and applications through programing in R Language, Python etc., They are versatile developers, who have good knowledge on math &amp; statistics, machine learning algorithms and related concepts.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As this domain of data science development is evolving rapidly, these developers are expected to keep themselves updates with all latest technological advances from development perspective, so that they can use the right platform to achieve their goal in effective manner.</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3118ae96f2_0_33"/>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Machine Learning Specialist</a:t>
            </a:r>
            <a:endParaRPr/>
          </a:p>
        </p:txBody>
      </p:sp>
      <p:sp>
        <p:nvSpPr>
          <p:cNvPr id="629" name="Google Shape;629;g23118ae96f2_0_33"/>
          <p:cNvSpPr txBox="1">
            <a:spLocks noGrp="1"/>
          </p:cNvSpPr>
          <p:nvPr>
            <p:ph type="body" idx="1"/>
          </p:nvPr>
        </p:nvSpPr>
        <p:spPr>
          <a:xfrm>
            <a:off x="457200" y="895350"/>
            <a:ext cx="5410200" cy="36993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1850"/>
              <a:buChar char="•"/>
            </a:pPr>
            <a:r>
              <a:rPr lang="en-US" sz="1850"/>
              <a:t>These are the professional with deep knowledge in computer science and mathematics. </a:t>
            </a:r>
            <a:endParaRPr/>
          </a:p>
          <a:p>
            <a:pPr marL="342900" lvl="0" indent="-342900" algn="l" rtl="0">
              <a:lnSpc>
                <a:spcPct val="90000"/>
              </a:lnSpc>
              <a:spcBef>
                <a:spcPts val="370"/>
              </a:spcBef>
              <a:spcAft>
                <a:spcPts val="0"/>
              </a:spcAft>
              <a:buClr>
                <a:schemeClr val="dk1"/>
              </a:buClr>
              <a:buSzPts val="1850"/>
              <a:buChar char="•"/>
            </a:pPr>
            <a:r>
              <a:rPr lang="en-US" sz="1850"/>
              <a:t>They engage in machine learning and deep learning heavily.</a:t>
            </a:r>
            <a:endParaRPr/>
          </a:p>
          <a:p>
            <a:pPr marL="342900" lvl="0" indent="-342900" algn="l" rtl="0">
              <a:lnSpc>
                <a:spcPct val="90000"/>
              </a:lnSpc>
              <a:spcBef>
                <a:spcPts val="370"/>
              </a:spcBef>
              <a:spcAft>
                <a:spcPts val="0"/>
              </a:spcAft>
              <a:buClr>
                <a:schemeClr val="dk1"/>
              </a:buClr>
              <a:buSzPts val="1850"/>
              <a:buChar char="•"/>
            </a:pPr>
            <a:r>
              <a:rPr lang="en-US" sz="1850"/>
              <a:t>They create predictive and prescriptive models based on the machine learning algorithms, such as random forest, Artificial Neural Network, K-NN etc.,  </a:t>
            </a:r>
            <a:endParaRPr/>
          </a:p>
          <a:p>
            <a:pPr marL="342900" lvl="0" indent="-342900" algn="l" rtl="0">
              <a:lnSpc>
                <a:spcPct val="90000"/>
              </a:lnSpc>
              <a:spcBef>
                <a:spcPts val="370"/>
              </a:spcBef>
              <a:spcAft>
                <a:spcPts val="0"/>
              </a:spcAft>
              <a:buClr>
                <a:schemeClr val="dk1"/>
              </a:buClr>
              <a:buSzPts val="1850"/>
              <a:buChar char="•"/>
            </a:pPr>
            <a:r>
              <a:rPr lang="en-US" sz="1850"/>
              <a:t>They are masters in all kinds of data mining techniques  pruning, regularization etc., helping to create a robust data science models, which can be used in creating great business insights.</a:t>
            </a:r>
            <a:endParaRPr/>
          </a:p>
        </p:txBody>
      </p:sp>
      <p:sp>
        <p:nvSpPr>
          <p:cNvPr id="630" name="Google Shape;630;g23118ae96f2_0_33"/>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75</a:t>
            </a:fld>
            <a:endParaRPr/>
          </a:p>
        </p:txBody>
      </p:sp>
      <p:pic>
        <p:nvPicPr>
          <p:cNvPr id="631" name="Google Shape;631;g23118ae96f2_0_33" descr="Data Science Big Data Specialists"/>
          <p:cNvPicPr preferRelativeResize="0"/>
          <p:nvPr/>
        </p:nvPicPr>
        <p:blipFill rotWithShape="1">
          <a:blip r:embed="rId3">
            <a:alphaModFix/>
          </a:blip>
          <a:srcRect/>
          <a:stretch/>
        </p:blipFill>
        <p:spPr>
          <a:xfrm>
            <a:off x="6029325" y="1203961"/>
            <a:ext cx="2771775" cy="2628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23118ae96f2_0_40"/>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Big Data Specialists</a:t>
            </a:r>
            <a:endParaRPr/>
          </a:p>
        </p:txBody>
      </p:sp>
      <p:sp>
        <p:nvSpPr>
          <p:cNvPr id="637" name="Google Shape;637;g23118ae96f2_0_40"/>
          <p:cNvSpPr txBox="1">
            <a:spLocks noGrp="1"/>
          </p:cNvSpPr>
          <p:nvPr>
            <p:ph type="body" idx="1"/>
          </p:nvPr>
        </p:nvSpPr>
        <p:spPr>
          <a:xfrm>
            <a:off x="457200" y="1200151"/>
            <a:ext cx="5029200" cy="33945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240"/>
              <a:buChar char="•"/>
            </a:pPr>
            <a:r>
              <a:rPr lang="en-US" sz="2240"/>
              <a:t>Big Data Specialists focus on designing model for of Big Data Processing as one of the building block of Data Science workflow</a:t>
            </a:r>
            <a:endParaRPr/>
          </a:p>
          <a:p>
            <a:pPr marL="342900" lvl="0" indent="-200660" algn="l" rtl="0">
              <a:lnSpc>
                <a:spcPct val="80000"/>
              </a:lnSpc>
              <a:spcBef>
                <a:spcPts val="448"/>
              </a:spcBef>
              <a:spcAft>
                <a:spcPts val="0"/>
              </a:spcAft>
              <a:buClr>
                <a:schemeClr val="dk1"/>
              </a:buClr>
              <a:buSzPts val="2240"/>
              <a:buNone/>
            </a:pPr>
            <a:endParaRPr sz="2240"/>
          </a:p>
          <a:p>
            <a:pPr marL="342900" lvl="0" indent="-342900" algn="l" rtl="0">
              <a:lnSpc>
                <a:spcPct val="80000"/>
              </a:lnSpc>
              <a:spcBef>
                <a:spcPts val="448"/>
              </a:spcBef>
              <a:spcAft>
                <a:spcPts val="0"/>
              </a:spcAft>
              <a:buClr>
                <a:schemeClr val="dk1"/>
              </a:buClr>
              <a:buSzPts val="2240"/>
              <a:buChar char="•"/>
            </a:pPr>
            <a:r>
              <a:rPr lang="en-US" sz="2240"/>
              <a:t>Their work involve architecture of Data gathering including streaming and snapshots, storing and processing in effective and efficiently manner using Big Data Technologies</a:t>
            </a:r>
            <a:endParaRPr/>
          </a:p>
        </p:txBody>
      </p:sp>
      <p:sp>
        <p:nvSpPr>
          <p:cNvPr id="638" name="Google Shape;638;g23118ae96f2_0_40"/>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76</a:t>
            </a:fld>
            <a:endParaRPr/>
          </a:p>
        </p:txBody>
      </p:sp>
      <p:pic>
        <p:nvPicPr>
          <p:cNvPr id="639" name="Google Shape;639;g23118ae96f2_0_40" descr="Related image"/>
          <p:cNvPicPr preferRelativeResize="0"/>
          <p:nvPr/>
        </p:nvPicPr>
        <p:blipFill rotWithShape="1">
          <a:blip r:embed="rId3">
            <a:alphaModFix/>
          </a:blip>
          <a:srcRect l="17394" t="12681" r="14896" b="19937"/>
          <a:stretch/>
        </p:blipFill>
        <p:spPr>
          <a:xfrm>
            <a:off x="5502247" y="1480541"/>
            <a:ext cx="3298852" cy="246459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23118ae96f2_0_47"/>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Researchers</a:t>
            </a:r>
            <a:endParaRPr/>
          </a:p>
        </p:txBody>
      </p:sp>
      <p:sp>
        <p:nvSpPr>
          <p:cNvPr id="645" name="Google Shape;645;g23118ae96f2_0_47"/>
          <p:cNvSpPr txBox="1">
            <a:spLocks noGrp="1"/>
          </p:cNvSpPr>
          <p:nvPr>
            <p:ph type="body" idx="1"/>
          </p:nvPr>
        </p:nvSpPr>
        <p:spPr>
          <a:xfrm>
            <a:off x="228600" y="1200151"/>
            <a:ext cx="5029200" cy="33945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000"/>
              <a:buChar char="•"/>
            </a:pPr>
            <a:r>
              <a:rPr lang="en-US" sz="2000"/>
              <a:t>Researchers are domain experts. These professionals have  more expertise in Data analysis, Data Science related Statistics along with significant expertise in specific domain such as HR, Marketing, Fraud Analytics, Health Care, Finance etc.,</a:t>
            </a:r>
            <a:endParaRPr/>
          </a:p>
          <a:p>
            <a:pPr marL="342900" lvl="0" indent="-215900" algn="l" rtl="0">
              <a:lnSpc>
                <a:spcPct val="100000"/>
              </a:lnSpc>
              <a:spcBef>
                <a:spcPts val="400"/>
              </a:spcBef>
              <a:spcAft>
                <a:spcPts val="0"/>
              </a:spcAft>
              <a:buClr>
                <a:schemeClr val="dk1"/>
              </a:buClr>
              <a:buSzPts val="2000"/>
              <a:buNone/>
            </a:pPr>
            <a:endParaRPr sz="2000"/>
          </a:p>
          <a:p>
            <a:pPr marL="342900" lvl="0" indent="-342900" algn="l" rtl="0">
              <a:lnSpc>
                <a:spcPct val="100000"/>
              </a:lnSpc>
              <a:spcBef>
                <a:spcPts val="400"/>
              </a:spcBef>
              <a:spcAft>
                <a:spcPts val="0"/>
              </a:spcAft>
              <a:buClr>
                <a:schemeClr val="dk1"/>
              </a:buClr>
              <a:buSzPts val="2000"/>
              <a:buChar char="•"/>
            </a:pPr>
            <a:r>
              <a:rPr lang="en-US" sz="2000"/>
              <a:t>They have less emphasis and knowledge in backend part such as IT infrastructure, coding, computer science etc.,</a:t>
            </a:r>
            <a:endParaRPr/>
          </a:p>
          <a:p>
            <a:pPr marL="342900" lvl="0" indent="-215900" algn="l" rtl="0">
              <a:lnSpc>
                <a:spcPct val="100000"/>
              </a:lnSpc>
              <a:spcBef>
                <a:spcPts val="400"/>
              </a:spcBef>
              <a:spcAft>
                <a:spcPts val="0"/>
              </a:spcAft>
              <a:buClr>
                <a:schemeClr val="dk1"/>
              </a:buClr>
              <a:buSzPts val="2000"/>
              <a:buNone/>
            </a:pPr>
            <a:endParaRPr sz="2000"/>
          </a:p>
        </p:txBody>
      </p:sp>
      <p:sp>
        <p:nvSpPr>
          <p:cNvPr id="646" name="Google Shape;646;g23118ae96f2_0_47"/>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77</a:t>
            </a:fld>
            <a:endParaRPr/>
          </a:p>
        </p:txBody>
      </p:sp>
      <p:pic>
        <p:nvPicPr>
          <p:cNvPr id="647" name="Google Shape;647;g23118ae96f2_0_47" descr="Data Science Researchers"/>
          <p:cNvPicPr preferRelativeResize="0"/>
          <p:nvPr/>
        </p:nvPicPr>
        <p:blipFill rotWithShape="1">
          <a:blip r:embed="rId3">
            <a:alphaModFix/>
          </a:blip>
          <a:srcRect/>
          <a:stretch/>
        </p:blipFill>
        <p:spPr>
          <a:xfrm>
            <a:off x="5410200" y="1047750"/>
            <a:ext cx="3201824" cy="2438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23118ae96f2_0_54"/>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Science Analyst</a:t>
            </a:r>
            <a:endParaRPr/>
          </a:p>
        </p:txBody>
      </p:sp>
      <p:sp>
        <p:nvSpPr>
          <p:cNvPr id="653" name="Google Shape;653;g23118ae96f2_0_54"/>
          <p:cNvSpPr txBox="1">
            <a:spLocks noGrp="1"/>
          </p:cNvSpPr>
          <p:nvPr>
            <p:ph type="body" idx="1"/>
          </p:nvPr>
        </p:nvSpPr>
        <p:spPr>
          <a:xfrm>
            <a:off x="457200" y="1200151"/>
            <a:ext cx="4876800" cy="339450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80000"/>
              </a:lnSpc>
              <a:spcBef>
                <a:spcPts val="0"/>
              </a:spcBef>
              <a:spcAft>
                <a:spcPts val="0"/>
              </a:spcAft>
              <a:buClr>
                <a:schemeClr val="dk1"/>
              </a:buClr>
              <a:buSzPts val="2240"/>
              <a:buChar char="•"/>
            </a:pPr>
            <a:r>
              <a:rPr lang="en-US" sz="2240"/>
              <a:t>These professionals are focussed on day-to-day analysis of data, including website analytics, retrieving data from various data sources and creating data visualizations.</a:t>
            </a:r>
            <a:endParaRPr/>
          </a:p>
          <a:p>
            <a:pPr marL="342900" lvl="0" indent="-342900" algn="l" rtl="0">
              <a:lnSpc>
                <a:spcPct val="80000"/>
              </a:lnSpc>
              <a:spcBef>
                <a:spcPts val="448"/>
              </a:spcBef>
              <a:spcAft>
                <a:spcPts val="0"/>
              </a:spcAft>
              <a:buClr>
                <a:schemeClr val="dk1"/>
              </a:buClr>
              <a:buSzPts val="2240"/>
              <a:buChar char="•"/>
            </a:pPr>
            <a:r>
              <a:rPr lang="en-US" sz="2240"/>
              <a:t>They work closely with business person. Their role is to provide the reports from data analysis with appropriate visualizations in an easy to understand format.There by enabling the decision makers to gain valuable business insights</a:t>
            </a:r>
            <a:endParaRPr/>
          </a:p>
          <a:p>
            <a:pPr marL="342900" lvl="0" indent="-200660" algn="l" rtl="0">
              <a:lnSpc>
                <a:spcPct val="80000"/>
              </a:lnSpc>
              <a:spcBef>
                <a:spcPts val="448"/>
              </a:spcBef>
              <a:spcAft>
                <a:spcPts val="0"/>
              </a:spcAft>
              <a:buClr>
                <a:schemeClr val="dk1"/>
              </a:buClr>
              <a:buSzPts val="2240"/>
              <a:buNone/>
            </a:pPr>
            <a:endParaRPr sz="2240"/>
          </a:p>
        </p:txBody>
      </p:sp>
      <p:sp>
        <p:nvSpPr>
          <p:cNvPr id="654" name="Google Shape;654;g23118ae96f2_0_54"/>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78</a:t>
            </a:fld>
            <a:endParaRPr/>
          </a:p>
        </p:txBody>
      </p:sp>
      <p:pic>
        <p:nvPicPr>
          <p:cNvPr id="655" name="Google Shape;655;g23118ae96f2_0_54" descr="Data Science Analysts"/>
          <p:cNvPicPr preferRelativeResize="0"/>
          <p:nvPr/>
        </p:nvPicPr>
        <p:blipFill rotWithShape="1">
          <a:blip r:embed="rId3">
            <a:alphaModFix/>
          </a:blip>
          <a:srcRect/>
          <a:stretch/>
        </p:blipFill>
        <p:spPr>
          <a:xfrm>
            <a:off x="5943599" y="1123950"/>
            <a:ext cx="2869227" cy="27176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23118ae96f2_0_61"/>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Business Person</a:t>
            </a:r>
            <a:endParaRPr/>
          </a:p>
        </p:txBody>
      </p:sp>
      <p:sp>
        <p:nvSpPr>
          <p:cNvPr id="661" name="Google Shape;661;g23118ae96f2_0_61"/>
          <p:cNvSpPr txBox="1">
            <a:spLocks noGrp="1"/>
          </p:cNvSpPr>
          <p:nvPr>
            <p:ph type="body" idx="1"/>
          </p:nvPr>
        </p:nvSpPr>
        <p:spPr>
          <a:xfrm>
            <a:off x="457200" y="1200151"/>
            <a:ext cx="4800600" cy="33945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1760"/>
              <a:buChar char="•"/>
            </a:pPr>
            <a:r>
              <a:rPr lang="en-US" sz="1760"/>
              <a:t>This role is the one, who manages the entire Data Science project. We can call him as sponsor. This roles is predominantly business focussed and, formulates the problem statements for which, Data science project needs to find the answers. This role also helps in understanding, interpreting the intermediate results of the data science projects and drive the project to final solution.</a:t>
            </a:r>
            <a:endParaRPr/>
          </a:p>
          <a:p>
            <a:pPr marL="342900" lvl="0" indent="-342900" algn="l" rtl="0">
              <a:lnSpc>
                <a:spcPct val="80000"/>
              </a:lnSpc>
              <a:spcBef>
                <a:spcPts val="352"/>
              </a:spcBef>
              <a:spcAft>
                <a:spcPts val="0"/>
              </a:spcAft>
              <a:buClr>
                <a:schemeClr val="dk1"/>
              </a:buClr>
              <a:buSzPts val="1760"/>
              <a:buChar char="•"/>
            </a:pPr>
            <a:r>
              <a:rPr lang="en-US" sz="1760"/>
              <a:t>Though this role is primarily business focussed, he/she must also speak Data in order to able to perform the job well.</a:t>
            </a:r>
            <a:endParaRPr/>
          </a:p>
          <a:p>
            <a:pPr marL="342900" lvl="0" indent="-231140" algn="l" rtl="0">
              <a:lnSpc>
                <a:spcPct val="80000"/>
              </a:lnSpc>
              <a:spcBef>
                <a:spcPts val="352"/>
              </a:spcBef>
              <a:spcAft>
                <a:spcPts val="0"/>
              </a:spcAft>
              <a:buClr>
                <a:schemeClr val="dk1"/>
              </a:buClr>
              <a:buSzPts val="1760"/>
              <a:buNone/>
            </a:pPr>
            <a:endParaRPr sz="1760"/>
          </a:p>
        </p:txBody>
      </p:sp>
      <p:sp>
        <p:nvSpPr>
          <p:cNvPr id="662" name="Google Shape;662;g23118ae96f2_0_61"/>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79</a:t>
            </a:fld>
            <a:endParaRPr/>
          </a:p>
        </p:txBody>
      </p:sp>
      <p:pic>
        <p:nvPicPr>
          <p:cNvPr id="663" name="Google Shape;663;g23118ae96f2_0_61" descr="Image result for sales executive"/>
          <p:cNvPicPr preferRelativeResize="0"/>
          <p:nvPr/>
        </p:nvPicPr>
        <p:blipFill rotWithShape="1">
          <a:blip r:embed="rId3">
            <a:alphaModFix/>
          </a:blip>
          <a:srcRect/>
          <a:stretch/>
        </p:blipFill>
        <p:spPr>
          <a:xfrm>
            <a:off x="5612765" y="1047750"/>
            <a:ext cx="3001646" cy="310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
        <p:nvSpPr>
          <p:cNvPr id="119" name="Google Shape;119;p2"/>
          <p:cNvSpPr txBox="1"/>
          <p:nvPr/>
        </p:nvSpPr>
        <p:spPr>
          <a:xfrm>
            <a:off x="927766" y="1200150"/>
            <a:ext cx="7797000" cy="2247300"/>
          </a:xfrm>
          <a:prstGeom prst="rect">
            <a:avLst/>
          </a:prstGeom>
          <a:noFill/>
          <a:ln>
            <a:noFill/>
          </a:ln>
        </p:spPr>
        <p:txBody>
          <a:bodyPr spcFirstLastPara="1" wrap="square" lIns="91425" tIns="45700" rIns="91425" bIns="45700" anchor="t" anchorCtr="0">
            <a:spAutoFit/>
          </a:bodyPr>
          <a:lstStyle/>
          <a:p>
            <a:pPr marL="285750" marR="0" lvl="0" indent="-2603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Working Professionals, who want to switch to Data Science</a:t>
            </a:r>
            <a:endParaRPr sz="2000" b="0" i="0" u="none" strike="noStrike" cap="none">
              <a:solidFill>
                <a:srgbClr val="000000"/>
              </a:solidFill>
              <a:latin typeface="Arial"/>
              <a:ea typeface="Arial"/>
              <a:cs typeface="Arial"/>
              <a:sym typeface="Arial"/>
            </a:endParaRPr>
          </a:p>
          <a:p>
            <a:pPr marL="285750" marR="0" lvl="0" indent="-2603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Data Professionals, Business Analyst, Software Engineers</a:t>
            </a:r>
            <a:endParaRPr sz="2000" b="0" i="0" u="none" strike="noStrike" cap="none">
              <a:solidFill>
                <a:srgbClr val="000000"/>
              </a:solidFill>
              <a:latin typeface="Arial"/>
              <a:ea typeface="Arial"/>
              <a:cs typeface="Arial"/>
              <a:sym typeface="Arial"/>
            </a:endParaRPr>
          </a:p>
          <a:p>
            <a:pPr marL="285750" marR="0" lvl="0" indent="-2603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Senior Professionals, Managers</a:t>
            </a:r>
            <a:endParaRPr sz="2000" b="0" i="0" u="none" strike="noStrike" cap="none">
              <a:solidFill>
                <a:srgbClr val="000000"/>
              </a:solidFill>
              <a:latin typeface="Arial"/>
              <a:ea typeface="Arial"/>
              <a:cs typeface="Arial"/>
              <a:sym typeface="Arial"/>
            </a:endParaRPr>
          </a:p>
          <a:p>
            <a:pPr marL="285750" marR="0" lvl="0" indent="-2603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Students, Beginners from any background</a:t>
            </a:r>
            <a:endParaRPr sz="2000" b="0" i="0" u="none" strike="noStrike" cap="none">
              <a:solidFill>
                <a:srgbClr val="000000"/>
              </a:solidFill>
              <a:latin typeface="Arial"/>
              <a:ea typeface="Arial"/>
              <a:cs typeface="Arial"/>
              <a:sym typeface="Arial"/>
            </a:endParaRPr>
          </a:p>
          <a:p>
            <a:pPr marL="285750" marR="0" lvl="0" indent="-2603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Anyone, who wants to learn Data Science</a:t>
            </a:r>
            <a:endParaRPr sz="2000" b="0" i="0" u="none" strike="noStrike" cap="none">
              <a:solidFill>
                <a:srgbClr val="000000"/>
              </a:solidFill>
              <a:latin typeface="Arial"/>
              <a:ea typeface="Arial"/>
              <a:cs typeface="Arial"/>
              <a:sym typeface="Arial"/>
            </a:endParaRPr>
          </a:p>
        </p:txBody>
      </p:sp>
      <p:sp>
        <p:nvSpPr>
          <p:cNvPr id="120" name="Google Shape;120;p2"/>
          <p:cNvSpPr txBox="1"/>
          <p:nvPr/>
        </p:nvSpPr>
        <p:spPr>
          <a:xfrm>
            <a:off x="584866" y="438150"/>
            <a:ext cx="498893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Who can pursue this course?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xEl>
                                              <p:pRg st="0" end="0"/>
                                            </p:txEl>
                                          </p:spTgt>
                                        </p:tgtEl>
                                        <p:attrNameLst>
                                          <p:attrName>style.visibility</p:attrName>
                                        </p:attrNameLst>
                                      </p:cBhvr>
                                      <p:to>
                                        <p:strVal val="visible"/>
                                      </p:to>
                                    </p:set>
                                    <p:animEffect transition="in" filter="fade">
                                      <p:cBhvr>
                                        <p:cTn id="12" dur="500"/>
                                        <p:tgtEl>
                                          <p:spTgt spid="1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xEl>
                                              <p:pRg st="1" end="1"/>
                                            </p:txEl>
                                          </p:spTgt>
                                        </p:tgtEl>
                                        <p:attrNameLst>
                                          <p:attrName>style.visibility</p:attrName>
                                        </p:attrNameLst>
                                      </p:cBhvr>
                                      <p:to>
                                        <p:strVal val="visible"/>
                                      </p:to>
                                    </p:set>
                                    <p:animEffect transition="in" filter="fade">
                                      <p:cBhvr>
                                        <p:cTn id="17" dur="500"/>
                                        <p:tgtEl>
                                          <p:spTgt spid="1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
                                            <p:txEl>
                                              <p:pRg st="2" end="2"/>
                                            </p:txEl>
                                          </p:spTgt>
                                        </p:tgtEl>
                                        <p:attrNameLst>
                                          <p:attrName>style.visibility</p:attrName>
                                        </p:attrNameLst>
                                      </p:cBhvr>
                                      <p:to>
                                        <p:strVal val="visible"/>
                                      </p:to>
                                    </p:set>
                                    <p:animEffect transition="in" filter="fade">
                                      <p:cBhvr>
                                        <p:cTn id="22" dur="500"/>
                                        <p:tgtEl>
                                          <p:spTgt spid="1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xEl>
                                              <p:pRg st="3" end="3"/>
                                            </p:txEl>
                                          </p:spTgt>
                                        </p:tgtEl>
                                        <p:attrNameLst>
                                          <p:attrName>style.visibility</p:attrName>
                                        </p:attrNameLst>
                                      </p:cBhvr>
                                      <p:to>
                                        <p:strVal val="visible"/>
                                      </p:to>
                                    </p:set>
                                    <p:animEffect transition="in" filter="fade">
                                      <p:cBhvr>
                                        <p:cTn id="27" dur="500"/>
                                        <p:tgtEl>
                                          <p:spTgt spid="11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xEl>
                                              <p:pRg st="4" end="4"/>
                                            </p:txEl>
                                          </p:spTgt>
                                        </p:tgtEl>
                                        <p:attrNameLst>
                                          <p:attrName>style.visibility</p:attrName>
                                        </p:attrNameLst>
                                      </p:cBhvr>
                                      <p:to>
                                        <p:strVal val="visible"/>
                                      </p:to>
                                    </p:set>
                                    <p:animEffect transition="in" filter="fade">
                                      <p:cBhvr>
                                        <p:cTn id="32" dur="500"/>
                                        <p:tgtEl>
                                          <p:spTgt spid="1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g23118ae96f2_0_68"/>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Data Scientist</a:t>
            </a:r>
            <a:endParaRPr/>
          </a:p>
        </p:txBody>
      </p:sp>
      <p:sp>
        <p:nvSpPr>
          <p:cNvPr id="669" name="Google Shape;669;g23118ae96f2_0_68"/>
          <p:cNvSpPr txBox="1">
            <a:spLocks noGrp="1"/>
          </p:cNvSpPr>
          <p:nvPr>
            <p:ph type="body" idx="1"/>
          </p:nvPr>
        </p:nvSpPr>
        <p:spPr>
          <a:xfrm>
            <a:off x="457200" y="1200151"/>
            <a:ext cx="5181600" cy="33945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000"/>
              <a:buChar char="•"/>
            </a:pPr>
            <a:r>
              <a:rPr lang="en-US" sz="2000"/>
              <a:t>These are the professional who is able to perform every aspect of Data Science, sometime called as full-stack Data science professionals. Well, these people are rare as mastering entire Data Science roles is difficult, if not impossible. </a:t>
            </a:r>
            <a:endParaRPr/>
          </a:p>
          <a:p>
            <a:pPr marL="342900" lvl="0" indent="-215900" algn="l" rtl="0">
              <a:lnSpc>
                <a:spcPct val="80000"/>
              </a:lnSpc>
              <a:spcBef>
                <a:spcPts val="400"/>
              </a:spcBef>
              <a:spcAft>
                <a:spcPts val="0"/>
              </a:spcAft>
              <a:buClr>
                <a:schemeClr val="dk1"/>
              </a:buClr>
              <a:buSzPts val="2000"/>
              <a:buNone/>
            </a:pPr>
            <a:endParaRPr sz="2000"/>
          </a:p>
          <a:p>
            <a:pPr marL="342900" lvl="0" indent="-342900" algn="l" rtl="0">
              <a:lnSpc>
                <a:spcPct val="80000"/>
              </a:lnSpc>
              <a:spcBef>
                <a:spcPts val="400"/>
              </a:spcBef>
              <a:spcAft>
                <a:spcPts val="0"/>
              </a:spcAft>
              <a:buClr>
                <a:schemeClr val="dk1"/>
              </a:buClr>
              <a:buSzPts val="2000"/>
              <a:buChar char="•"/>
            </a:pPr>
            <a:r>
              <a:rPr lang="en-US" sz="2000"/>
              <a:t>If a company manages to hire full-stack Data Scientist, there would be tremendous progress in transforming the business in gain significant competitive advantage by finding solutions to important business questions.</a:t>
            </a:r>
            <a:endParaRPr/>
          </a:p>
        </p:txBody>
      </p:sp>
      <p:sp>
        <p:nvSpPr>
          <p:cNvPr id="670" name="Google Shape;670;g23118ae96f2_0_68"/>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80</a:t>
            </a:fld>
            <a:endParaRPr/>
          </a:p>
        </p:txBody>
      </p:sp>
      <p:pic>
        <p:nvPicPr>
          <p:cNvPr id="671" name="Google Shape;671;g23118ae96f2_0_68" descr="Data Science Professional"/>
          <p:cNvPicPr preferRelativeResize="0"/>
          <p:nvPr/>
        </p:nvPicPr>
        <p:blipFill rotWithShape="1">
          <a:blip r:embed="rId3">
            <a:alphaModFix/>
          </a:blip>
          <a:srcRect/>
          <a:stretch/>
        </p:blipFill>
        <p:spPr>
          <a:xfrm>
            <a:off x="5836920" y="1276350"/>
            <a:ext cx="2952750" cy="2514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pSp>
        <p:nvGrpSpPr>
          <p:cNvPr id="676" name="Google Shape;676;g23118ae96f2_0_112"/>
          <p:cNvGrpSpPr/>
          <p:nvPr/>
        </p:nvGrpSpPr>
        <p:grpSpPr>
          <a:xfrm>
            <a:off x="2519469" y="74047"/>
            <a:ext cx="4453690" cy="4203635"/>
            <a:chOff x="985383" y="53891"/>
            <a:chExt cx="4453690" cy="4203635"/>
          </a:xfrm>
        </p:grpSpPr>
        <p:sp>
          <p:nvSpPr>
            <p:cNvPr id="677" name="Google Shape;677;g23118ae96f2_0_112"/>
            <p:cNvSpPr/>
            <p:nvPr/>
          </p:nvSpPr>
          <p:spPr>
            <a:xfrm>
              <a:off x="1918778" y="53891"/>
              <a:ext cx="2586900" cy="2586900"/>
            </a:xfrm>
            <a:prstGeom prst="ellipse">
              <a:avLst/>
            </a:prstGeom>
            <a:solidFill>
              <a:srgbClr val="FFC000">
                <a:alpha val="49411"/>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g23118ae96f2_0_112"/>
            <p:cNvSpPr txBox="1"/>
            <p:nvPr/>
          </p:nvSpPr>
          <p:spPr>
            <a:xfrm>
              <a:off x="2541487" y="677047"/>
              <a:ext cx="1341300" cy="823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3A3838"/>
                </a:buClr>
                <a:buSzPts val="1800"/>
                <a:buFont typeface="Calibri"/>
                <a:buNone/>
              </a:pPr>
              <a:r>
                <a:rPr lang="en-US" sz="1800" b="0" i="0" u="none" strike="noStrike" cap="none">
                  <a:solidFill>
                    <a:srgbClr val="3A3838"/>
                  </a:solidFill>
                  <a:latin typeface="Calibri"/>
                  <a:ea typeface="Calibri"/>
                  <a:cs typeface="Calibri"/>
                  <a:sym typeface="Calibri"/>
                </a:rPr>
                <a:t>Business</a:t>
              </a:r>
              <a:endParaRPr sz="1400" b="0" i="0" u="none" strike="noStrike" cap="none">
                <a:solidFill>
                  <a:srgbClr val="000000"/>
                </a:solidFill>
                <a:latin typeface="Arial"/>
                <a:ea typeface="Arial"/>
                <a:cs typeface="Arial"/>
                <a:sym typeface="Arial"/>
              </a:endParaRPr>
            </a:p>
          </p:txBody>
        </p:sp>
        <p:sp>
          <p:nvSpPr>
            <p:cNvPr id="679" name="Google Shape;679;g23118ae96f2_0_112"/>
            <p:cNvSpPr/>
            <p:nvPr/>
          </p:nvSpPr>
          <p:spPr>
            <a:xfrm>
              <a:off x="2852173" y="1670626"/>
              <a:ext cx="2586900" cy="2586900"/>
            </a:xfrm>
            <a:prstGeom prst="ellipse">
              <a:avLst/>
            </a:prstGeom>
            <a:solidFill>
              <a:srgbClr val="2EE844">
                <a:alpha val="49411"/>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g23118ae96f2_0_112"/>
            <p:cNvSpPr txBox="1"/>
            <p:nvPr/>
          </p:nvSpPr>
          <p:spPr>
            <a:xfrm>
              <a:off x="3870590" y="2547229"/>
              <a:ext cx="1097400" cy="10059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3A3838"/>
                </a:buClr>
                <a:buSzPts val="1800"/>
                <a:buFont typeface="Calibri"/>
                <a:buNone/>
              </a:pPr>
              <a:r>
                <a:rPr lang="en-US" sz="1800" b="0" i="0" u="none" strike="noStrike" cap="none">
                  <a:solidFill>
                    <a:srgbClr val="3A3838"/>
                  </a:solidFill>
                  <a:latin typeface="Calibri"/>
                  <a:ea typeface="Calibri"/>
                  <a:cs typeface="Calibri"/>
                  <a:sym typeface="Calibri"/>
                </a:rPr>
                <a:t>Technology</a:t>
              </a:r>
              <a:endParaRPr sz="1800" b="0" i="0" u="none" strike="noStrike" cap="none">
                <a:solidFill>
                  <a:srgbClr val="3A3838"/>
                </a:solidFill>
                <a:latin typeface="Calibri"/>
                <a:ea typeface="Calibri"/>
                <a:cs typeface="Calibri"/>
                <a:sym typeface="Calibri"/>
              </a:endParaRPr>
            </a:p>
          </p:txBody>
        </p:sp>
        <p:sp>
          <p:nvSpPr>
            <p:cNvPr id="681" name="Google Shape;681;g23118ae96f2_0_112"/>
            <p:cNvSpPr/>
            <p:nvPr/>
          </p:nvSpPr>
          <p:spPr>
            <a:xfrm>
              <a:off x="985383" y="1670626"/>
              <a:ext cx="2586900" cy="2586900"/>
            </a:xfrm>
            <a:prstGeom prst="ellipse">
              <a:avLst/>
            </a:prstGeom>
            <a:solidFill>
              <a:srgbClr val="5999D5">
                <a:alpha val="49411"/>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23118ae96f2_0_112"/>
            <p:cNvSpPr txBox="1"/>
            <p:nvPr/>
          </p:nvSpPr>
          <p:spPr>
            <a:xfrm>
              <a:off x="1456266" y="2547229"/>
              <a:ext cx="1097400" cy="10059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3A3838"/>
                </a:buClr>
                <a:buSzPts val="1800"/>
                <a:buFont typeface="Calibri"/>
                <a:buNone/>
              </a:pPr>
              <a:r>
                <a:rPr lang="en-US" sz="1800" b="0" i="0" u="none" strike="noStrike" cap="none">
                  <a:solidFill>
                    <a:srgbClr val="3A3838"/>
                  </a:solidFill>
                  <a:latin typeface="Calibri"/>
                  <a:ea typeface="Calibri"/>
                  <a:cs typeface="Calibri"/>
                  <a:sym typeface="Calibri"/>
                </a:rPr>
                <a:t>Analytics</a:t>
              </a:r>
              <a:endParaRPr sz="1400" b="0" i="0" u="none" strike="noStrike" cap="none">
                <a:solidFill>
                  <a:srgbClr val="000000"/>
                </a:solidFill>
                <a:latin typeface="Arial"/>
                <a:ea typeface="Arial"/>
                <a:cs typeface="Arial"/>
                <a:sym typeface="Arial"/>
              </a:endParaRPr>
            </a:p>
          </p:txBody>
        </p:sp>
      </p:grpSp>
      <p:sp>
        <p:nvSpPr>
          <p:cNvPr id="683" name="Google Shape;683;g23118ae96f2_0_112"/>
          <p:cNvSpPr/>
          <p:nvPr/>
        </p:nvSpPr>
        <p:spPr>
          <a:xfrm>
            <a:off x="4018603" y="504905"/>
            <a:ext cx="716100" cy="357600"/>
          </a:xfrm>
          <a:prstGeom prst="roundRect">
            <a:avLst>
              <a:gd name="adj" fmla="val 16667"/>
            </a:avLst>
          </a:prstGeom>
          <a:solidFill>
            <a:srgbClr val="3B3838">
              <a:alpha val="3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Business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Leaders</a:t>
            </a:r>
            <a:endParaRPr sz="1400" b="0" i="0" u="none" strike="noStrike" cap="none">
              <a:solidFill>
                <a:srgbClr val="000000"/>
              </a:solidFill>
              <a:latin typeface="Arial"/>
              <a:ea typeface="Arial"/>
              <a:cs typeface="Arial"/>
              <a:sym typeface="Arial"/>
            </a:endParaRPr>
          </a:p>
        </p:txBody>
      </p:sp>
      <p:sp>
        <p:nvSpPr>
          <p:cNvPr id="684" name="Google Shape;684;g23118ae96f2_0_112"/>
          <p:cNvSpPr/>
          <p:nvPr/>
        </p:nvSpPr>
        <p:spPr>
          <a:xfrm>
            <a:off x="4966973" y="504905"/>
            <a:ext cx="716100" cy="357600"/>
          </a:xfrm>
          <a:prstGeom prst="roundRect">
            <a:avLst>
              <a:gd name="adj" fmla="val 16667"/>
            </a:avLst>
          </a:prstGeom>
          <a:solidFill>
            <a:srgbClr val="3B3838">
              <a:alpha val="3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Delivery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Managers</a:t>
            </a:r>
            <a:endParaRPr sz="1400" b="0" i="0" u="none" strike="noStrike" cap="none">
              <a:solidFill>
                <a:srgbClr val="000000"/>
              </a:solidFill>
              <a:latin typeface="Arial"/>
              <a:ea typeface="Arial"/>
              <a:cs typeface="Arial"/>
              <a:sym typeface="Arial"/>
            </a:endParaRPr>
          </a:p>
        </p:txBody>
      </p:sp>
      <p:sp>
        <p:nvSpPr>
          <p:cNvPr id="685" name="Google Shape;685;g23118ae96f2_0_112"/>
          <p:cNvSpPr/>
          <p:nvPr/>
        </p:nvSpPr>
        <p:spPr>
          <a:xfrm>
            <a:off x="3151197" y="3568887"/>
            <a:ext cx="716100" cy="357600"/>
          </a:xfrm>
          <a:prstGeom prst="roundRect">
            <a:avLst>
              <a:gd name="adj" fmla="val 16667"/>
            </a:avLst>
          </a:prstGeom>
          <a:solidFill>
            <a:srgbClr val="3B3838">
              <a:alpha val="3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Visual Analysts</a:t>
            </a:r>
            <a:endParaRPr sz="1400" b="0" i="0" u="none" strike="noStrike" cap="none">
              <a:solidFill>
                <a:srgbClr val="000000"/>
              </a:solidFill>
              <a:latin typeface="Arial"/>
              <a:ea typeface="Arial"/>
              <a:cs typeface="Arial"/>
              <a:sym typeface="Arial"/>
            </a:endParaRPr>
          </a:p>
        </p:txBody>
      </p:sp>
      <p:sp>
        <p:nvSpPr>
          <p:cNvPr id="686" name="Google Shape;686;g23118ae96f2_0_112"/>
          <p:cNvSpPr/>
          <p:nvPr/>
        </p:nvSpPr>
        <p:spPr>
          <a:xfrm>
            <a:off x="2753215" y="2545073"/>
            <a:ext cx="862500" cy="357600"/>
          </a:xfrm>
          <a:prstGeom prst="roundRect">
            <a:avLst>
              <a:gd name="adj" fmla="val 16667"/>
            </a:avLst>
          </a:prstGeom>
          <a:solidFill>
            <a:srgbClr val="3B3838">
              <a:alpha val="3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Process Consultants</a:t>
            </a:r>
            <a:endParaRPr sz="1400" b="0" i="0" u="none" strike="noStrike" cap="none">
              <a:solidFill>
                <a:srgbClr val="000000"/>
              </a:solidFill>
              <a:latin typeface="Arial"/>
              <a:ea typeface="Arial"/>
              <a:cs typeface="Arial"/>
              <a:sym typeface="Arial"/>
            </a:endParaRPr>
          </a:p>
        </p:txBody>
      </p:sp>
      <p:sp>
        <p:nvSpPr>
          <p:cNvPr id="687" name="Google Shape;687;g23118ae96f2_0_112"/>
          <p:cNvSpPr/>
          <p:nvPr/>
        </p:nvSpPr>
        <p:spPr>
          <a:xfrm>
            <a:off x="5848684" y="3312369"/>
            <a:ext cx="716100" cy="357600"/>
          </a:xfrm>
          <a:prstGeom prst="roundRect">
            <a:avLst>
              <a:gd name="adj" fmla="val 16667"/>
            </a:avLst>
          </a:prstGeom>
          <a:solidFill>
            <a:srgbClr val="3B3838">
              <a:alpha val="3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Data Engineers</a:t>
            </a:r>
            <a:endParaRPr sz="1400" b="0" i="0" u="none" strike="noStrike" cap="none">
              <a:solidFill>
                <a:srgbClr val="000000"/>
              </a:solidFill>
              <a:latin typeface="Arial"/>
              <a:ea typeface="Arial"/>
              <a:cs typeface="Arial"/>
              <a:sym typeface="Arial"/>
            </a:endParaRPr>
          </a:p>
        </p:txBody>
      </p:sp>
      <p:sp>
        <p:nvSpPr>
          <p:cNvPr id="688" name="Google Shape;688;g23118ae96f2_0_112"/>
          <p:cNvSpPr/>
          <p:nvPr/>
        </p:nvSpPr>
        <p:spPr>
          <a:xfrm>
            <a:off x="5067826" y="1930435"/>
            <a:ext cx="716100" cy="357600"/>
          </a:xfrm>
          <a:prstGeom prst="roundRect">
            <a:avLst>
              <a:gd name="adj" fmla="val 16667"/>
            </a:avLst>
          </a:prstGeom>
          <a:solidFill>
            <a:srgbClr val="548135">
              <a:alpha val="74509"/>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Data Architects</a:t>
            </a:r>
            <a:endParaRPr sz="1400" b="0" i="0" u="none" strike="noStrike" cap="none">
              <a:solidFill>
                <a:srgbClr val="000000"/>
              </a:solidFill>
              <a:latin typeface="Arial"/>
              <a:ea typeface="Arial"/>
              <a:cs typeface="Arial"/>
              <a:sym typeface="Arial"/>
            </a:endParaRPr>
          </a:p>
        </p:txBody>
      </p:sp>
      <p:sp>
        <p:nvSpPr>
          <p:cNvPr id="689" name="Google Shape;689;g23118ae96f2_0_112"/>
          <p:cNvSpPr/>
          <p:nvPr/>
        </p:nvSpPr>
        <p:spPr>
          <a:xfrm>
            <a:off x="3867323" y="1908512"/>
            <a:ext cx="716100" cy="357600"/>
          </a:xfrm>
          <a:prstGeom prst="roundRect">
            <a:avLst>
              <a:gd name="adj" fmla="val 16667"/>
            </a:avLst>
          </a:prstGeom>
          <a:solidFill>
            <a:srgbClr val="1F3864">
              <a:alpha val="75686"/>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Data Analysts</a:t>
            </a:r>
            <a:endParaRPr sz="1400" b="0" i="0" u="none" strike="noStrike" cap="none">
              <a:solidFill>
                <a:srgbClr val="000000"/>
              </a:solidFill>
              <a:latin typeface="Arial"/>
              <a:ea typeface="Arial"/>
              <a:cs typeface="Arial"/>
              <a:sym typeface="Arial"/>
            </a:endParaRPr>
          </a:p>
        </p:txBody>
      </p:sp>
      <p:sp>
        <p:nvSpPr>
          <p:cNvPr id="690" name="Google Shape;690;g23118ae96f2_0_112"/>
          <p:cNvSpPr/>
          <p:nvPr/>
        </p:nvSpPr>
        <p:spPr>
          <a:xfrm>
            <a:off x="4397048" y="2902617"/>
            <a:ext cx="716100" cy="357600"/>
          </a:xfrm>
          <a:prstGeom prst="roundRect">
            <a:avLst>
              <a:gd name="adj" fmla="val 16667"/>
            </a:avLst>
          </a:prstGeom>
          <a:solidFill>
            <a:srgbClr val="1D8B88">
              <a:alpha val="80392"/>
            </a:srgbClr>
          </a:solidFill>
          <a:ln>
            <a:noFill/>
          </a:ln>
        </p:spPr>
        <p:txBody>
          <a:bodyPr spcFirstLastPara="1" wrap="square" lIns="27000" tIns="0" rIns="27000" bIns="0" anchor="t" anchorCtr="0">
            <a:noAutofit/>
          </a:bodyPr>
          <a:lstStyle/>
          <a:p>
            <a:pPr marL="0" marR="0" lvl="0" indent="0" algn="ctr"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Data Scientists</a:t>
            </a:r>
            <a:endParaRPr sz="1400" b="0" i="0" u="none" strike="noStrike" cap="none">
              <a:solidFill>
                <a:srgbClr val="000000"/>
              </a:solidFill>
              <a:latin typeface="Arial"/>
              <a:ea typeface="Arial"/>
              <a:cs typeface="Arial"/>
              <a:sym typeface="Arial"/>
            </a:endParaRPr>
          </a:p>
        </p:txBody>
      </p:sp>
      <p:sp>
        <p:nvSpPr>
          <p:cNvPr id="691" name="Google Shape;691;g23118ae96f2_0_112"/>
          <p:cNvSpPr txBox="1"/>
          <p:nvPr/>
        </p:nvSpPr>
        <p:spPr>
          <a:xfrm>
            <a:off x="1261812" y="347308"/>
            <a:ext cx="2036100" cy="415500"/>
          </a:xfrm>
          <a:prstGeom prst="rect">
            <a:avLst/>
          </a:prstGeom>
          <a:solidFill>
            <a:srgbClr val="FFF2CC"/>
          </a:solidFill>
          <a:ln w="12700" cap="flat" cmpd="sng">
            <a:solidFill>
              <a:srgbClr val="FFC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Lead analytics transformation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across organization</a:t>
            </a:r>
            <a:endParaRPr sz="1400" b="0" i="0" u="none" strike="noStrike" cap="none">
              <a:solidFill>
                <a:srgbClr val="000000"/>
              </a:solidFill>
              <a:latin typeface="Arial"/>
              <a:ea typeface="Arial"/>
              <a:cs typeface="Arial"/>
              <a:sym typeface="Arial"/>
            </a:endParaRPr>
          </a:p>
        </p:txBody>
      </p:sp>
      <p:sp>
        <p:nvSpPr>
          <p:cNvPr id="692" name="Google Shape;692;g23118ae96f2_0_112"/>
          <p:cNvSpPr txBox="1"/>
          <p:nvPr/>
        </p:nvSpPr>
        <p:spPr>
          <a:xfrm>
            <a:off x="6310012" y="334824"/>
            <a:ext cx="2666400" cy="415500"/>
          </a:xfrm>
          <a:prstGeom prst="rect">
            <a:avLst/>
          </a:prstGeom>
          <a:solidFill>
            <a:srgbClr val="FFF2CC"/>
          </a:solidFill>
          <a:ln w="12700" cap="flat" cmpd="sng">
            <a:solidFill>
              <a:srgbClr val="FFC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 Deliver data- and analytics-driven insights and interface with end users</a:t>
            </a:r>
            <a:endParaRPr sz="1400" b="0" i="0" u="none" strike="noStrike" cap="none">
              <a:solidFill>
                <a:srgbClr val="000000"/>
              </a:solidFill>
              <a:latin typeface="Arial"/>
              <a:ea typeface="Arial"/>
              <a:cs typeface="Arial"/>
              <a:sym typeface="Arial"/>
            </a:endParaRPr>
          </a:p>
        </p:txBody>
      </p:sp>
      <p:sp>
        <p:nvSpPr>
          <p:cNvPr id="693" name="Google Shape;693;g23118ae96f2_0_112"/>
          <p:cNvSpPr txBox="1"/>
          <p:nvPr/>
        </p:nvSpPr>
        <p:spPr>
          <a:xfrm>
            <a:off x="344596" y="1582301"/>
            <a:ext cx="2036100" cy="4155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Lead analytics transformation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across organization</a:t>
            </a:r>
            <a:endParaRPr sz="1400" b="0" i="0" u="none" strike="noStrike" cap="none">
              <a:solidFill>
                <a:srgbClr val="000000"/>
              </a:solidFill>
              <a:latin typeface="Arial"/>
              <a:ea typeface="Arial"/>
              <a:cs typeface="Arial"/>
              <a:sym typeface="Arial"/>
            </a:endParaRPr>
          </a:p>
        </p:txBody>
      </p:sp>
      <p:sp>
        <p:nvSpPr>
          <p:cNvPr id="694" name="Google Shape;694;g23118ae96f2_0_112"/>
          <p:cNvSpPr txBox="1"/>
          <p:nvPr/>
        </p:nvSpPr>
        <p:spPr>
          <a:xfrm>
            <a:off x="76517" y="3081389"/>
            <a:ext cx="2370600" cy="415500"/>
          </a:xfrm>
          <a:prstGeom prst="rect">
            <a:avLst/>
          </a:prstGeom>
          <a:solidFill>
            <a:srgbClr val="D8E2F3"/>
          </a:solidFill>
          <a:ln w="12700" cap="flat" cmpd="sng">
            <a:solidFill>
              <a:srgbClr val="2F549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 Build interactive decision-support tools and implement solutions</a:t>
            </a:r>
            <a:endParaRPr sz="1400" b="0" i="0" u="none" strike="noStrike" cap="none">
              <a:solidFill>
                <a:srgbClr val="000000"/>
              </a:solidFill>
              <a:latin typeface="Arial"/>
              <a:ea typeface="Arial"/>
              <a:cs typeface="Arial"/>
              <a:sym typeface="Arial"/>
            </a:endParaRPr>
          </a:p>
        </p:txBody>
      </p:sp>
      <p:sp>
        <p:nvSpPr>
          <p:cNvPr id="695" name="Google Shape;695;g23118ae96f2_0_112"/>
          <p:cNvSpPr txBox="1"/>
          <p:nvPr/>
        </p:nvSpPr>
        <p:spPr>
          <a:xfrm>
            <a:off x="516046" y="3776620"/>
            <a:ext cx="2036100" cy="415500"/>
          </a:xfrm>
          <a:prstGeom prst="rect">
            <a:avLst/>
          </a:prstGeom>
          <a:solidFill>
            <a:srgbClr val="D8E2F3"/>
          </a:solidFill>
          <a:ln w="12700" cap="flat" cmpd="sng">
            <a:solidFill>
              <a:srgbClr val="2F549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 Visualize data and build reports and dashboards</a:t>
            </a:r>
            <a:endParaRPr sz="1400" b="0" i="0" u="none" strike="noStrike" cap="none">
              <a:solidFill>
                <a:srgbClr val="000000"/>
              </a:solidFill>
              <a:latin typeface="Arial"/>
              <a:ea typeface="Arial"/>
              <a:cs typeface="Arial"/>
              <a:sym typeface="Arial"/>
            </a:endParaRPr>
          </a:p>
        </p:txBody>
      </p:sp>
      <p:sp>
        <p:nvSpPr>
          <p:cNvPr id="696" name="Google Shape;696;g23118ae96f2_0_112"/>
          <p:cNvSpPr txBox="1"/>
          <p:nvPr/>
        </p:nvSpPr>
        <p:spPr>
          <a:xfrm>
            <a:off x="6706791" y="1582301"/>
            <a:ext cx="2036100" cy="415500"/>
          </a:xfrm>
          <a:prstGeom prst="rect">
            <a:avLst/>
          </a:prstGeom>
          <a:solidFill>
            <a:srgbClr val="70AD47"/>
          </a:solidFill>
          <a:ln w="12700" cap="flat" cmpd="sng">
            <a:solidFill>
              <a:srgbClr val="54813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Ensure quality and consistency of present and future data flows</a:t>
            </a:r>
            <a:endParaRPr sz="1400" b="0" i="0" u="none" strike="noStrike" cap="none">
              <a:solidFill>
                <a:srgbClr val="000000"/>
              </a:solidFill>
              <a:latin typeface="Arial"/>
              <a:ea typeface="Arial"/>
              <a:cs typeface="Arial"/>
              <a:sym typeface="Arial"/>
            </a:endParaRPr>
          </a:p>
        </p:txBody>
      </p:sp>
      <p:sp>
        <p:nvSpPr>
          <p:cNvPr id="697" name="Google Shape;697;g23118ae96f2_0_112"/>
          <p:cNvSpPr txBox="1"/>
          <p:nvPr/>
        </p:nvSpPr>
        <p:spPr>
          <a:xfrm>
            <a:off x="6940379" y="3581283"/>
            <a:ext cx="2036100" cy="415500"/>
          </a:xfrm>
          <a:prstGeom prst="rect">
            <a:avLst/>
          </a:prstGeom>
          <a:solidFill>
            <a:srgbClr val="E1EFD8"/>
          </a:solidFill>
          <a:ln w="12700" cap="flat" cmpd="sng">
            <a:solidFill>
              <a:srgbClr val="54813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Collect, structure, and analyse data</a:t>
            </a:r>
            <a:endParaRPr sz="1400" b="0" i="0" u="none" strike="noStrike" cap="none">
              <a:solidFill>
                <a:srgbClr val="000000"/>
              </a:solidFill>
              <a:latin typeface="Arial"/>
              <a:ea typeface="Arial"/>
              <a:cs typeface="Arial"/>
              <a:sym typeface="Arial"/>
            </a:endParaRPr>
          </a:p>
        </p:txBody>
      </p:sp>
      <p:sp>
        <p:nvSpPr>
          <p:cNvPr id="698" name="Google Shape;698;g23118ae96f2_0_112"/>
          <p:cNvSpPr txBox="1"/>
          <p:nvPr/>
        </p:nvSpPr>
        <p:spPr>
          <a:xfrm>
            <a:off x="13151294" y="161350"/>
            <a:ext cx="2036100" cy="715800"/>
          </a:xfrm>
          <a:prstGeom prst="rect">
            <a:avLst/>
          </a:prstGeom>
          <a:solidFill>
            <a:srgbClr val="FFFFFF"/>
          </a:solidFill>
          <a:ln w="12700" cap="flat" cmpd="sng">
            <a:solidFill>
              <a:srgbClr val="FFC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Calibri"/>
              <a:buNone/>
            </a:pPr>
            <a:r>
              <a:rPr lang="en-US" sz="1350" b="0" i="0" u="none" strike="noStrike" cap="none">
                <a:solidFill>
                  <a:srgbClr val="000000"/>
                </a:solidFill>
                <a:latin typeface="Calibri"/>
                <a:ea typeface="Calibri"/>
                <a:cs typeface="Calibri"/>
                <a:sym typeface="Calibri"/>
              </a:rPr>
              <a:t>Lead analytics transformation across organization</a:t>
            </a:r>
            <a:endParaRPr sz="1400" b="0" i="0" u="none" strike="noStrike" cap="none">
              <a:solidFill>
                <a:srgbClr val="000000"/>
              </a:solidFill>
              <a:latin typeface="Arial"/>
              <a:ea typeface="Arial"/>
              <a:cs typeface="Arial"/>
              <a:sym typeface="Arial"/>
            </a:endParaRPr>
          </a:p>
        </p:txBody>
      </p:sp>
      <p:sp>
        <p:nvSpPr>
          <p:cNvPr id="699" name="Google Shape;699;g23118ae96f2_0_112"/>
          <p:cNvSpPr txBox="1"/>
          <p:nvPr/>
        </p:nvSpPr>
        <p:spPr>
          <a:xfrm>
            <a:off x="3406332" y="4474815"/>
            <a:ext cx="2697600" cy="253800"/>
          </a:xfrm>
          <a:prstGeom prst="rect">
            <a:avLst/>
          </a:prstGeom>
          <a:solidFill>
            <a:srgbClr val="1D8B88"/>
          </a:solidFill>
          <a:ln w="12700" cap="flat" cmpd="sng">
            <a:solidFill>
              <a:srgbClr val="2F549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050"/>
              <a:buFont typeface="Calibri"/>
              <a:buNone/>
            </a:pPr>
            <a:r>
              <a:rPr lang="en-US" sz="1050" b="1" i="0" u="none" strike="noStrike" cap="none">
                <a:solidFill>
                  <a:srgbClr val="FFFFFF"/>
                </a:solidFill>
                <a:latin typeface="Calibri"/>
                <a:ea typeface="Calibri"/>
                <a:cs typeface="Calibri"/>
                <a:sym typeface="Calibri"/>
              </a:rPr>
              <a:t>Develop statistical models and algorithms</a:t>
            </a:r>
            <a:endParaRPr sz="1400" b="0" i="0" u="none" strike="noStrike" cap="none">
              <a:solidFill>
                <a:srgbClr val="000000"/>
              </a:solidFill>
              <a:latin typeface="Arial"/>
              <a:ea typeface="Arial"/>
              <a:cs typeface="Arial"/>
              <a:sym typeface="Arial"/>
            </a:endParaRPr>
          </a:p>
        </p:txBody>
      </p:sp>
      <p:sp>
        <p:nvSpPr>
          <p:cNvPr id="700" name="Google Shape;700;g23118ae96f2_0_112"/>
          <p:cNvSpPr txBox="1"/>
          <p:nvPr/>
        </p:nvSpPr>
        <p:spPr>
          <a:xfrm>
            <a:off x="12989930" y="1829626"/>
            <a:ext cx="2036100" cy="715800"/>
          </a:xfrm>
          <a:prstGeom prst="rect">
            <a:avLst/>
          </a:prstGeom>
          <a:solidFill>
            <a:srgbClr val="FFFFFF"/>
          </a:solidFill>
          <a:ln w="12700" cap="flat" cmpd="sng">
            <a:solidFill>
              <a:srgbClr val="FFC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Calibri"/>
              <a:buNone/>
            </a:pPr>
            <a:r>
              <a:rPr lang="en-US" sz="1350" b="0" i="0" u="none" strike="noStrike" cap="none">
                <a:solidFill>
                  <a:srgbClr val="000000"/>
                </a:solidFill>
                <a:latin typeface="Calibri"/>
                <a:ea typeface="Calibri"/>
                <a:cs typeface="Calibri"/>
                <a:sym typeface="Calibri"/>
              </a:rPr>
              <a:t>Lead analytics transformation across organization</a:t>
            </a:r>
            <a:endParaRPr sz="1400" b="0" i="0" u="none" strike="noStrike" cap="none">
              <a:solidFill>
                <a:srgbClr val="000000"/>
              </a:solidFill>
              <a:latin typeface="Arial"/>
              <a:ea typeface="Arial"/>
              <a:cs typeface="Arial"/>
              <a:sym typeface="Arial"/>
            </a:endParaRPr>
          </a:p>
        </p:txBody>
      </p:sp>
      <p:cxnSp>
        <p:nvCxnSpPr>
          <p:cNvPr id="701" name="Google Shape;701;g23118ae96f2_0_112"/>
          <p:cNvCxnSpPr>
            <a:stCxn id="684" idx="3"/>
            <a:endCxn id="692" idx="1"/>
          </p:cNvCxnSpPr>
          <p:nvPr/>
        </p:nvCxnSpPr>
        <p:spPr>
          <a:xfrm rot="10800000" flipH="1">
            <a:off x="5683073" y="542705"/>
            <a:ext cx="627000" cy="141000"/>
          </a:xfrm>
          <a:prstGeom prst="bentConnector3">
            <a:avLst>
              <a:gd name="adj1" fmla="val 49993"/>
            </a:avLst>
          </a:prstGeom>
          <a:noFill/>
          <a:ln w="9525" cap="flat" cmpd="sng">
            <a:solidFill>
              <a:srgbClr val="000000"/>
            </a:solidFill>
            <a:prstDash val="solid"/>
            <a:miter lim="800000"/>
            <a:headEnd type="diamond" w="med" len="med"/>
            <a:tailEnd type="diamond" w="med" len="med"/>
          </a:ln>
        </p:spPr>
      </p:cxnSp>
      <p:cxnSp>
        <p:nvCxnSpPr>
          <p:cNvPr id="702" name="Google Shape;702;g23118ae96f2_0_112"/>
          <p:cNvCxnSpPr>
            <a:stCxn id="687" idx="3"/>
            <a:endCxn id="697" idx="1"/>
          </p:cNvCxnSpPr>
          <p:nvPr/>
        </p:nvCxnSpPr>
        <p:spPr>
          <a:xfrm>
            <a:off x="6564784" y="3491169"/>
            <a:ext cx="375600" cy="297900"/>
          </a:xfrm>
          <a:prstGeom prst="bentConnector3">
            <a:avLst>
              <a:gd name="adj1" fmla="val 49996"/>
            </a:avLst>
          </a:prstGeom>
          <a:noFill/>
          <a:ln w="9525" cap="flat" cmpd="sng">
            <a:solidFill>
              <a:srgbClr val="000000"/>
            </a:solidFill>
            <a:prstDash val="solid"/>
            <a:miter lim="800000"/>
            <a:headEnd type="diamond" w="med" len="med"/>
            <a:tailEnd type="diamond" w="med" len="med"/>
          </a:ln>
        </p:spPr>
      </p:cxnSp>
      <p:cxnSp>
        <p:nvCxnSpPr>
          <p:cNvPr id="703" name="Google Shape;703;g23118ae96f2_0_112"/>
          <p:cNvCxnSpPr>
            <a:stCxn id="690" idx="2"/>
            <a:endCxn id="699" idx="0"/>
          </p:cNvCxnSpPr>
          <p:nvPr/>
        </p:nvCxnSpPr>
        <p:spPr>
          <a:xfrm rot="-5400000" flipH="1">
            <a:off x="4148048" y="3867267"/>
            <a:ext cx="1214700" cy="600"/>
          </a:xfrm>
          <a:prstGeom prst="bentConnector3">
            <a:avLst>
              <a:gd name="adj1" fmla="val 50521"/>
            </a:avLst>
          </a:prstGeom>
          <a:noFill/>
          <a:ln w="9525" cap="flat" cmpd="sng">
            <a:solidFill>
              <a:srgbClr val="000000"/>
            </a:solidFill>
            <a:prstDash val="solid"/>
            <a:miter lim="800000"/>
            <a:headEnd type="diamond" w="med" len="med"/>
            <a:tailEnd type="diamond" w="med" len="med"/>
          </a:ln>
        </p:spPr>
      </p:cxnSp>
      <p:cxnSp>
        <p:nvCxnSpPr>
          <p:cNvPr id="704" name="Google Shape;704;g23118ae96f2_0_112"/>
          <p:cNvCxnSpPr>
            <a:stCxn id="689" idx="1"/>
          </p:cNvCxnSpPr>
          <p:nvPr/>
        </p:nvCxnSpPr>
        <p:spPr>
          <a:xfrm rot="10800000">
            <a:off x="2380823" y="1778612"/>
            <a:ext cx="1486500" cy="308700"/>
          </a:xfrm>
          <a:prstGeom prst="bentConnector3">
            <a:avLst>
              <a:gd name="adj1" fmla="val 50005"/>
            </a:avLst>
          </a:prstGeom>
          <a:noFill/>
          <a:ln w="9525" cap="flat" cmpd="sng">
            <a:solidFill>
              <a:srgbClr val="000000"/>
            </a:solidFill>
            <a:prstDash val="solid"/>
            <a:miter lim="800000"/>
            <a:headEnd type="diamond" w="med" len="med"/>
            <a:tailEnd type="diamond" w="med" len="med"/>
          </a:ln>
        </p:spPr>
      </p:cxnSp>
      <p:cxnSp>
        <p:nvCxnSpPr>
          <p:cNvPr id="705" name="Google Shape;705;g23118ae96f2_0_112"/>
          <p:cNvCxnSpPr>
            <a:stCxn id="688" idx="3"/>
          </p:cNvCxnSpPr>
          <p:nvPr/>
        </p:nvCxnSpPr>
        <p:spPr>
          <a:xfrm rot="10800000" flipH="1">
            <a:off x="5783926" y="1778635"/>
            <a:ext cx="922800" cy="330600"/>
          </a:xfrm>
          <a:prstGeom prst="bentConnector3">
            <a:avLst>
              <a:gd name="adj1" fmla="val 50002"/>
            </a:avLst>
          </a:prstGeom>
          <a:noFill/>
          <a:ln w="9525" cap="flat" cmpd="sng">
            <a:solidFill>
              <a:srgbClr val="000000"/>
            </a:solidFill>
            <a:prstDash val="solid"/>
            <a:miter lim="800000"/>
            <a:headEnd type="diamond" w="med" len="med"/>
            <a:tailEnd type="diamond" w="med" len="med"/>
          </a:ln>
        </p:spPr>
      </p:cxnSp>
      <p:cxnSp>
        <p:nvCxnSpPr>
          <p:cNvPr id="706" name="Google Shape;706;g23118ae96f2_0_112"/>
          <p:cNvCxnSpPr>
            <a:stCxn id="691" idx="3"/>
            <a:endCxn id="683" idx="1"/>
          </p:cNvCxnSpPr>
          <p:nvPr/>
        </p:nvCxnSpPr>
        <p:spPr>
          <a:xfrm>
            <a:off x="3297912" y="555058"/>
            <a:ext cx="720600" cy="128700"/>
          </a:xfrm>
          <a:prstGeom prst="bentConnector3">
            <a:avLst>
              <a:gd name="adj1" fmla="val 50008"/>
            </a:avLst>
          </a:prstGeom>
          <a:noFill/>
          <a:ln w="9525" cap="flat" cmpd="sng">
            <a:solidFill>
              <a:srgbClr val="000000"/>
            </a:solidFill>
            <a:prstDash val="solid"/>
            <a:miter lim="800000"/>
            <a:headEnd type="diamond" w="med" len="med"/>
            <a:tailEnd type="diamond" w="med" len="med"/>
          </a:ln>
        </p:spPr>
      </p:cxnSp>
      <p:cxnSp>
        <p:nvCxnSpPr>
          <p:cNvPr id="707" name="Google Shape;707;g23118ae96f2_0_112"/>
          <p:cNvCxnSpPr>
            <a:stCxn id="695" idx="3"/>
            <a:endCxn id="685" idx="1"/>
          </p:cNvCxnSpPr>
          <p:nvPr/>
        </p:nvCxnSpPr>
        <p:spPr>
          <a:xfrm rot="10800000" flipH="1">
            <a:off x="2552146" y="3747670"/>
            <a:ext cx="599100" cy="236700"/>
          </a:xfrm>
          <a:prstGeom prst="bentConnector3">
            <a:avLst>
              <a:gd name="adj1" fmla="val 49998"/>
            </a:avLst>
          </a:prstGeom>
          <a:noFill/>
          <a:ln w="9525" cap="flat" cmpd="sng">
            <a:solidFill>
              <a:srgbClr val="000000"/>
            </a:solidFill>
            <a:prstDash val="solid"/>
            <a:miter lim="800000"/>
            <a:headEnd type="diamond" w="med" len="med"/>
            <a:tailEnd type="diamond" w="med" len="med"/>
          </a:ln>
        </p:spPr>
      </p:cxnSp>
      <p:cxnSp>
        <p:nvCxnSpPr>
          <p:cNvPr id="708" name="Google Shape;708;g23118ae96f2_0_112"/>
          <p:cNvCxnSpPr>
            <a:stCxn id="694" idx="3"/>
            <a:endCxn id="686" idx="1"/>
          </p:cNvCxnSpPr>
          <p:nvPr/>
        </p:nvCxnSpPr>
        <p:spPr>
          <a:xfrm rot="10800000" flipH="1">
            <a:off x="2447117" y="2723939"/>
            <a:ext cx="306000" cy="565200"/>
          </a:xfrm>
          <a:prstGeom prst="bentConnector3">
            <a:avLst>
              <a:gd name="adj1" fmla="val 50018"/>
            </a:avLst>
          </a:prstGeom>
          <a:noFill/>
          <a:ln w="9525" cap="flat" cmpd="sng">
            <a:solidFill>
              <a:srgbClr val="000000"/>
            </a:solidFill>
            <a:prstDash val="solid"/>
            <a:miter lim="800000"/>
            <a:headEnd type="diamond" w="med" len="med"/>
            <a:tailEnd type="diamond" w="med" len="med"/>
          </a:ln>
        </p:spPr>
      </p:cxnSp>
      <p:sp>
        <p:nvSpPr>
          <p:cNvPr id="709" name="Google Shape;709;g23118ae96f2_0_112"/>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8"/>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Why SQL for Data Scientist?</a:t>
            </a:r>
            <a:endParaRPr/>
          </a:p>
        </p:txBody>
      </p:sp>
      <p:sp>
        <p:nvSpPr>
          <p:cNvPr id="715" name="Google Shape;715;p48"/>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82</a:t>
            </a:fld>
            <a:endParaRPr/>
          </a:p>
        </p:txBody>
      </p:sp>
      <p:sp>
        <p:nvSpPr>
          <p:cNvPr id="716" name="Google Shape;716;p48"/>
          <p:cNvSpPr/>
          <p:nvPr/>
        </p:nvSpPr>
        <p:spPr>
          <a:xfrm>
            <a:off x="3083348" y="1195493"/>
            <a:ext cx="2268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8"/>
          <p:cNvSpPr/>
          <p:nvPr/>
        </p:nvSpPr>
        <p:spPr>
          <a:xfrm>
            <a:off x="5690300" y="1170072"/>
            <a:ext cx="181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8"/>
          <p:cNvSpPr txBox="1"/>
          <p:nvPr/>
        </p:nvSpPr>
        <p:spPr>
          <a:xfrm>
            <a:off x="544275" y="1005675"/>
            <a:ext cx="2967900" cy="34170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r>
              <a:rPr lang="en-US" sz="1800" i="0" u="none" strike="noStrike" cap="none">
                <a:solidFill>
                  <a:srgbClr val="000000"/>
                </a:solidFill>
                <a:latin typeface="Calibri"/>
                <a:ea typeface="Calibri"/>
                <a:cs typeface="Calibri"/>
                <a:sym typeface="Calibri"/>
              </a:rPr>
              <a:t>Data scientists can leverage SQL to extract, analyze, and derive meaningful insights from the relational database, informing business decisions and strategies.</a:t>
            </a:r>
            <a:endParaRPr sz="180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i="0" u="none" strike="noStrike" cap="none">
                <a:solidFill>
                  <a:srgbClr val="000000"/>
                </a:solidFill>
                <a:latin typeface="Calibri"/>
                <a:ea typeface="Calibri"/>
                <a:cs typeface="Calibri"/>
                <a:sym typeface="Calibri"/>
              </a:rPr>
              <a:t>SQL is a powerful tool for efficiently handling and transforming data for analysis in real-world scenarios.</a:t>
            </a:r>
            <a:endParaRPr sz="1800">
              <a:latin typeface="Calibri"/>
              <a:ea typeface="Calibri"/>
              <a:cs typeface="Calibri"/>
              <a:sym typeface="Calibri"/>
            </a:endParaRPr>
          </a:p>
        </p:txBody>
      </p:sp>
      <p:pic>
        <p:nvPicPr>
          <p:cNvPr id="719" name="Google Shape;719;p48" descr="SQL Database for Beginners - YouTube"/>
          <p:cNvPicPr preferRelativeResize="0"/>
          <p:nvPr/>
        </p:nvPicPr>
        <p:blipFill rotWithShape="1">
          <a:blip r:embed="rId3">
            <a:alphaModFix/>
          </a:blip>
          <a:srcRect l="1768" r="3514"/>
          <a:stretch/>
        </p:blipFill>
        <p:spPr>
          <a:xfrm>
            <a:off x="3994293" y="1400543"/>
            <a:ext cx="3944256" cy="23423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
                                        </p:tgtEl>
                                        <p:attrNameLst>
                                          <p:attrName>style.visibility</p:attrName>
                                        </p:attrNameLst>
                                      </p:cBhvr>
                                      <p:to>
                                        <p:strVal val="visible"/>
                                      </p:to>
                                    </p:set>
                                    <p:animEffect transition="in" filter="fade">
                                      <p:cBhvr>
                                        <p:cTn id="11" dur="5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9F01-EE0C-4B92-8FDF-F03C42098B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32B2F7-FAB1-4A79-9617-A6C9A14F446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B6886B2-3064-4077-BB91-AD9297669E7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98300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457199" y="133350"/>
            <a:ext cx="5921829"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Why BI tools for Data Scientist?</a:t>
            </a:r>
            <a:endParaRPr/>
          </a:p>
        </p:txBody>
      </p:sp>
      <p:sp>
        <p:nvSpPr>
          <p:cNvPr id="725" name="Google Shape;725;p49"/>
          <p:cNvSpPr txBox="1">
            <a:spLocks noGrp="1"/>
          </p:cNvSpPr>
          <p:nvPr>
            <p:ph type="sldNum" idx="12"/>
          </p:nvPr>
        </p:nvSpPr>
        <p:spPr>
          <a:xfrm>
            <a:off x="8458200" y="4850606"/>
            <a:ext cx="533400" cy="292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84</a:t>
            </a:fld>
            <a:endParaRPr/>
          </a:p>
        </p:txBody>
      </p:sp>
      <p:sp>
        <p:nvSpPr>
          <p:cNvPr id="726" name="Google Shape;726;p49"/>
          <p:cNvSpPr/>
          <p:nvPr/>
        </p:nvSpPr>
        <p:spPr>
          <a:xfrm>
            <a:off x="3083348" y="1195493"/>
            <a:ext cx="2268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9"/>
          <p:cNvSpPr/>
          <p:nvPr/>
        </p:nvSpPr>
        <p:spPr>
          <a:xfrm>
            <a:off x="5690300" y="1170072"/>
            <a:ext cx="181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9"/>
          <p:cNvSpPr txBox="1"/>
          <p:nvPr/>
        </p:nvSpPr>
        <p:spPr>
          <a:xfrm>
            <a:off x="544274" y="1081875"/>
            <a:ext cx="2861700" cy="25860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r>
              <a:rPr lang="en-US" sz="1800" i="0" u="none" strike="noStrike" cap="none" dirty="0">
                <a:solidFill>
                  <a:srgbClr val="000000"/>
                </a:solidFill>
                <a:latin typeface="Calibri"/>
                <a:ea typeface="Calibri"/>
                <a:cs typeface="Calibri"/>
                <a:sym typeface="Calibri"/>
              </a:rPr>
              <a:t>BI tools provide a user-friendly interface for data exploration, visualization, and reporting.</a:t>
            </a:r>
            <a:endParaRPr sz="1800" i="0" u="none" strike="noStrike" cap="none" dirty="0">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i="0" u="none" strike="noStrike" cap="none" dirty="0">
                <a:solidFill>
                  <a:srgbClr val="000000"/>
                </a:solidFill>
                <a:latin typeface="Calibri"/>
                <a:ea typeface="Calibri"/>
                <a:cs typeface="Calibri"/>
                <a:sym typeface="Calibri"/>
              </a:rPr>
              <a:t>Enhance the efficiency and effectiveness of data scientists in their analytical workflows.</a:t>
            </a:r>
            <a:endParaRPr sz="1800" i="0" u="none" strike="noStrike" cap="none" dirty="0">
              <a:solidFill>
                <a:srgbClr val="000000"/>
              </a:solidFill>
              <a:latin typeface="Calibri"/>
              <a:ea typeface="Calibri"/>
              <a:cs typeface="Calibri"/>
              <a:sym typeface="Calibri"/>
            </a:endParaRPr>
          </a:p>
        </p:txBody>
      </p:sp>
      <p:pic>
        <p:nvPicPr>
          <p:cNvPr id="729" name="Google Shape;729;p49" descr="Photo data management system (dms) with business analytics concept."/>
          <p:cNvPicPr preferRelativeResize="0"/>
          <p:nvPr/>
        </p:nvPicPr>
        <p:blipFill rotWithShape="1">
          <a:blip r:embed="rId3">
            <a:alphaModFix/>
          </a:blip>
          <a:srcRect/>
          <a:stretch/>
        </p:blipFill>
        <p:spPr>
          <a:xfrm>
            <a:off x="3813775" y="1195500"/>
            <a:ext cx="4339624" cy="2955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6"/>
                                        </p:tgtEl>
                                        <p:attrNameLst>
                                          <p:attrName>style.visibility</p:attrName>
                                        </p:attrNameLst>
                                      </p:cBhvr>
                                      <p:to>
                                        <p:strVal val="visible"/>
                                      </p:to>
                                    </p:set>
                                    <p:animEffect transition="in" filter="fade">
                                      <p:cBhvr>
                                        <p:cTn id="7" dur="500"/>
                                        <p:tgtEl>
                                          <p:spTgt spid="7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7"/>
                                        </p:tgtEl>
                                        <p:attrNameLst>
                                          <p:attrName>style.visibility</p:attrName>
                                        </p:attrNameLst>
                                      </p:cBhvr>
                                      <p:to>
                                        <p:strVal val="visible"/>
                                      </p:to>
                                    </p:set>
                                    <p:animEffect transition="in" filter="fade">
                                      <p:cBhvr>
                                        <p:cTn id="11" dur="5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63d3b46e8e_0_30"/>
          <p:cNvSpPr txBox="1">
            <a:spLocks noGrp="1"/>
          </p:cNvSpPr>
          <p:nvPr>
            <p:ph type="body" idx="1"/>
          </p:nvPr>
        </p:nvSpPr>
        <p:spPr>
          <a:xfrm>
            <a:off x="457200" y="1200151"/>
            <a:ext cx="8229600" cy="3394500"/>
          </a:xfrm>
          <a:prstGeom prst="rect">
            <a:avLst/>
          </a:prstGeom>
        </p:spPr>
        <p:txBody>
          <a:bodyPr spcFirstLastPara="1" wrap="square" lIns="91425" tIns="45700" rIns="91425" bIns="45700" anchor="ctr" anchorCtr="0">
            <a:normAutofit/>
          </a:bodyPr>
          <a:lstStyle/>
          <a:p>
            <a:pPr marL="0" lvl="0" indent="0" algn="ctr" rtl="0">
              <a:spcBef>
                <a:spcPts val="360"/>
              </a:spcBef>
              <a:spcAft>
                <a:spcPts val="0"/>
              </a:spcAft>
              <a:buNone/>
            </a:pPr>
            <a:r>
              <a:rPr lang="en-US"/>
              <a:t>Installations</a:t>
            </a:r>
            <a:endParaRPr/>
          </a:p>
        </p:txBody>
      </p:sp>
      <p:sp>
        <p:nvSpPr>
          <p:cNvPr id="736" name="Google Shape;736;g263d3b46e8e_0_30"/>
          <p:cNvSpPr txBox="1">
            <a:spLocks noGrp="1"/>
          </p:cNvSpPr>
          <p:nvPr>
            <p:ph type="sldNum" idx="12"/>
          </p:nvPr>
        </p:nvSpPr>
        <p:spPr>
          <a:xfrm>
            <a:off x="8458200" y="4850606"/>
            <a:ext cx="533400" cy="292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E8BA8-AA00-4954-B7E5-6128E2D41DF0}"/>
              </a:ext>
            </a:extLst>
          </p:cNvPr>
          <p:cNvSpPr>
            <a:spLocks noGrp="1"/>
          </p:cNvSpPr>
          <p:nvPr>
            <p:ph type="title"/>
          </p:nvPr>
        </p:nvSpPr>
        <p:spPr>
          <a:xfrm>
            <a:off x="0" y="88106"/>
            <a:ext cx="5029200" cy="460771"/>
          </a:xfrm>
        </p:spPr>
        <p:txBody>
          <a:bodyPr/>
          <a:lstStyle/>
          <a:p>
            <a:pPr algn="l"/>
            <a:r>
              <a:rPr lang="en-IN" dirty="0">
                <a:latin typeface="Berlin Sans FB" panose="020E0602020502020306" pitchFamily="34" charset="0"/>
              </a:rPr>
              <a:t>What is Hadoop</a:t>
            </a:r>
          </a:p>
        </p:txBody>
      </p:sp>
      <p:sp>
        <p:nvSpPr>
          <p:cNvPr id="4" name="Text Placeholder 3">
            <a:extLst>
              <a:ext uri="{FF2B5EF4-FFF2-40B4-BE49-F238E27FC236}">
                <a16:creationId xmlns:a16="http://schemas.microsoft.com/office/drawing/2014/main" id="{BE45283C-82E8-4F01-8CDB-3C8FEB9B7836}"/>
              </a:ext>
            </a:extLst>
          </p:cNvPr>
          <p:cNvSpPr>
            <a:spLocks noGrp="1"/>
          </p:cNvSpPr>
          <p:nvPr>
            <p:ph type="body" idx="1"/>
          </p:nvPr>
        </p:nvSpPr>
        <p:spPr>
          <a:xfrm>
            <a:off x="57150" y="757239"/>
            <a:ext cx="8229600" cy="3394472"/>
          </a:xfrm>
        </p:spPr>
        <p:txBody>
          <a:bodyPr>
            <a:normAutofit/>
          </a:bodyPr>
          <a:lstStyle/>
          <a:p>
            <a:r>
              <a:rPr lang="en-US" sz="1400" dirty="0"/>
              <a:t>Hadoop is an open-source framework used for storing and processing large datasets in a distributed computing environment. It is designed to handle </a:t>
            </a:r>
            <a:r>
              <a:rPr lang="en-US" sz="1400" b="1" dirty="0"/>
              <a:t>big data</a:t>
            </a:r>
            <a:r>
              <a:rPr lang="en-US" sz="1400" dirty="0"/>
              <a:t> efficiently by splitting it across multiple machines in a cluster.</a:t>
            </a:r>
          </a:p>
          <a:p>
            <a:endParaRPr lang="en-US" sz="1400" dirty="0"/>
          </a:p>
          <a:p>
            <a:pPr>
              <a:buFont typeface="Wingdings" panose="05000000000000000000" pitchFamily="2" charset="2"/>
              <a:buChar char="v"/>
            </a:pPr>
            <a:r>
              <a:rPr lang="en-IN" sz="1400" dirty="0"/>
              <a:t>Key Components of Hadoop :</a:t>
            </a:r>
          </a:p>
          <a:p>
            <a:pPr>
              <a:buFont typeface="+mj-lt"/>
              <a:buAutoNum type="arabicPeriod"/>
            </a:pPr>
            <a:r>
              <a:rPr lang="en-US" sz="1400" b="1" dirty="0"/>
              <a:t>HDFS (Hadoop Distributed File System)</a:t>
            </a:r>
            <a:r>
              <a:rPr lang="en-US" sz="1400" dirty="0"/>
              <a:t> – A distributed file system that stores large data across multiple nodes. It breaks files into smaller blocks and distributes them.</a:t>
            </a:r>
          </a:p>
          <a:p>
            <a:pPr>
              <a:buFont typeface="+mj-lt"/>
              <a:buAutoNum type="arabicPeriod"/>
            </a:pPr>
            <a:r>
              <a:rPr lang="en-US" sz="1400" b="1" dirty="0"/>
              <a:t>MapReduce</a:t>
            </a:r>
            <a:r>
              <a:rPr lang="en-US" sz="1400" dirty="0"/>
              <a:t> – A programming model used for parallel data processing. It consists of:</a:t>
            </a:r>
          </a:p>
          <a:p>
            <a:pPr lvl="1">
              <a:buFont typeface="Arial" panose="020B0604020202020204" pitchFamily="34" charset="0"/>
              <a:buChar char="•"/>
            </a:pPr>
            <a:r>
              <a:rPr lang="en-US" sz="1400" b="1" dirty="0"/>
              <a:t>Map Phase</a:t>
            </a:r>
            <a:r>
              <a:rPr lang="en-US" sz="1400" dirty="0"/>
              <a:t> – Splits data and processes it.</a:t>
            </a:r>
          </a:p>
          <a:p>
            <a:pPr lvl="1">
              <a:buFont typeface="Arial" panose="020B0604020202020204" pitchFamily="34" charset="0"/>
              <a:buChar char="•"/>
            </a:pPr>
            <a:r>
              <a:rPr lang="en-US" sz="1400" b="1" dirty="0"/>
              <a:t>Reduce Phase</a:t>
            </a:r>
            <a:r>
              <a:rPr lang="en-US" sz="1400" dirty="0"/>
              <a:t> – Aggregates and compiles the results.</a:t>
            </a:r>
            <a:endParaRPr lang="en-IN" sz="1400" dirty="0"/>
          </a:p>
        </p:txBody>
      </p:sp>
      <p:sp>
        <p:nvSpPr>
          <p:cNvPr id="2" name="Slide Number Placeholder 1">
            <a:extLst>
              <a:ext uri="{FF2B5EF4-FFF2-40B4-BE49-F238E27FC236}">
                <a16:creationId xmlns:a16="http://schemas.microsoft.com/office/drawing/2014/main" id="{4A19456C-8D9D-4369-99ED-11E0CFCAFE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4725482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4010</Words>
  <Application>Microsoft Office PowerPoint</Application>
  <PresentationFormat>On-screen Show (16:9)</PresentationFormat>
  <Paragraphs>498</Paragraphs>
  <Slides>85</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Berlin Sans FB</vt:lpstr>
      <vt:lpstr>Calibri</vt:lpstr>
      <vt:lpstr>Century Gothic</vt:lpstr>
      <vt:lpstr>DM Sans Merlin</vt:lpstr>
      <vt:lpstr>Lato</vt:lpstr>
      <vt:lpstr>Roboto</vt:lpstr>
      <vt:lpstr>Twentieth Century</vt:lpstr>
      <vt:lpstr>Wingdings</vt:lpstr>
      <vt:lpstr>Office Theme</vt:lpstr>
      <vt:lpstr>Course Introduction</vt:lpstr>
      <vt:lpstr>PowerPoint Presentation</vt:lpstr>
      <vt:lpstr>PowerPoint Presentation</vt:lpstr>
      <vt:lpstr>PowerPoint Presentation</vt:lpstr>
      <vt:lpstr>PowerPoint Presentation</vt:lpstr>
      <vt:lpstr>PowerPoint Presentation</vt:lpstr>
      <vt:lpstr>Data Science Foundation</vt:lpstr>
      <vt:lpstr>PowerPoint Presentation</vt:lpstr>
      <vt:lpstr>What is Hadoop</vt:lpstr>
      <vt:lpstr>Data Science Introduction</vt:lpstr>
      <vt:lpstr>What is Data Science?</vt:lpstr>
      <vt:lpstr>PowerPoint Presentation</vt:lpstr>
      <vt:lpstr>PowerPoint Presentation</vt:lpstr>
      <vt:lpstr>PowerPoint Presentation</vt:lpstr>
      <vt:lpstr>PowerPoint Presentation</vt:lpstr>
      <vt:lpstr>Big Data vs Data Science</vt:lpstr>
      <vt:lpstr>Data Science vs Business Analytics</vt:lpstr>
      <vt:lpstr>Data Science vs Business Analytics</vt:lpstr>
      <vt:lpstr>Analytics Classification</vt:lpstr>
      <vt:lpstr>Types of Analytics Classification</vt:lpstr>
      <vt:lpstr>PowerPoint Presentation</vt:lpstr>
      <vt:lpstr>Exploratory Data Analysis</vt:lpstr>
      <vt:lpstr>PowerPoint Presentation</vt:lpstr>
      <vt:lpstr>PowerPoint Presentation</vt:lpstr>
      <vt:lpstr>Machine Learning Introduction</vt:lpstr>
      <vt:lpstr>What is Machine Learning?</vt:lpstr>
      <vt:lpstr>How Does Machine Learning Work? </vt:lpstr>
      <vt:lpstr>Areas of Artificial Intelligence</vt:lpstr>
      <vt:lpstr>PowerPoint Presentation</vt:lpstr>
      <vt:lpstr>Types of Machine Learning</vt:lpstr>
      <vt:lpstr>PowerPoint Presentation</vt:lpstr>
      <vt:lpstr>Supervised Learning (Labeled Data) 📊</vt:lpstr>
      <vt:lpstr>Unsupervised machine learning </vt:lpstr>
      <vt:lpstr>PowerPoint Presentation</vt:lpstr>
      <vt:lpstr>Unsupervised Learning (No Labels) 🧩</vt:lpstr>
      <vt:lpstr>Semi-supervised  machine Learning</vt:lpstr>
      <vt:lpstr>Reinforcement machine learning</vt:lpstr>
      <vt:lpstr>Reinforement Learning </vt:lpstr>
      <vt:lpstr>PowerPoint Presentation</vt:lpstr>
      <vt:lpstr>Machine Learning </vt:lpstr>
      <vt:lpstr>Data Science and Related Fields</vt:lpstr>
      <vt:lpstr>Introduction to AI</vt:lpstr>
      <vt:lpstr>Computer Vision</vt:lpstr>
      <vt:lpstr>Natural Language Processing</vt:lpstr>
      <vt:lpstr>Reinforcement Learning</vt:lpstr>
      <vt:lpstr>GAN</vt:lpstr>
      <vt:lpstr>GAN</vt:lpstr>
      <vt:lpstr>Generative Passive Model</vt:lpstr>
      <vt:lpstr>Data Science Industry Applications, Workflow and Job Roles</vt:lpstr>
      <vt:lpstr>Industry Applications</vt:lpstr>
      <vt:lpstr>Health Care</vt:lpstr>
      <vt:lpstr>PowerPoint Presentation</vt:lpstr>
      <vt:lpstr>Retail </vt:lpstr>
      <vt:lpstr>PowerPoint Presentation</vt:lpstr>
      <vt:lpstr>Financial Services - American Express </vt:lpstr>
      <vt:lpstr>Manufacturing - Volvo </vt:lpstr>
      <vt:lpstr>Media - Netflix</vt:lpstr>
      <vt:lpstr>Retail - Burberry</vt:lpstr>
      <vt:lpstr>Service - Microsoft</vt:lpstr>
      <vt:lpstr>Supply Chain and Logistics - Sam’s Club </vt:lpstr>
      <vt:lpstr>Social Media - X (formerly known as Twitter)</vt:lpstr>
      <vt:lpstr>Social Media - Facebook</vt:lpstr>
      <vt:lpstr>Consumer goods - Barbie</vt:lpstr>
      <vt:lpstr>Some more..</vt:lpstr>
      <vt:lpstr>Data Science Workflow</vt:lpstr>
      <vt:lpstr>Data Science Workflow</vt:lpstr>
      <vt:lpstr>Data Science Workflow</vt:lpstr>
      <vt:lpstr>PowerPoint Presentation</vt:lpstr>
      <vt:lpstr>PowerPoint Presentation</vt:lpstr>
      <vt:lpstr>Data Science Roles</vt:lpstr>
      <vt:lpstr>PowerPoint Presentation</vt:lpstr>
      <vt:lpstr>Data Science Roles</vt:lpstr>
      <vt:lpstr>DS Infrastructure Engineers</vt:lpstr>
      <vt:lpstr>Data Science Developers</vt:lpstr>
      <vt:lpstr>Machine Learning Specialist</vt:lpstr>
      <vt:lpstr>Big Data Specialists</vt:lpstr>
      <vt:lpstr>Researchers</vt:lpstr>
      <vt:lpstr>Data Science Analyst</vt:lpstr>
      <vt:lpstr>Business Person</vt:lpstr>
      <vt:lpstr>Data Scientist</vt:lpstr>
      <vt:lpstr>PowerPoint Presentation</vt:lpstr>
      <vt:lpstr>Why SQL for Data Scientist?</vt:lpstr>
      <vt:lpstr>PowerPoint Presentation</vt:lpstr>
      <vt:lpstr>Why BI tools for Data Scientist?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Ashok HOME</dc:creator>
  <cp:lastModifiedBy>acer</cp:lastModifiedBy>
  <cp:revision>78</cp:revision>
  <dcterms:created xsi:type="dcterms:W3CDTF">2006-08-16T00:00:00Z</dcterms:created>
  <dcterms:modified xsi:type="dcterms:W3CDTF">2025-03-22T07:29:29Z</dcterms:modified>
</cp:coreProperties>
</file>